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4"/>
  </p:sldMasterIdLst>
  <p:notesMasterIdLst>
    <p:notesMasterId r:id="rId67"/>
  </p:notesMasterIdLst>
  <p:handoutMasterIdLst>
    <p:handoutMasterId r:id="rId68"/>
  </p:handoutMasterIdLst>
  <p:sldIdLst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404" r:id="rId16"/>
    <p:sldId id="403" r:id="rId17"/>
    <p:sldId id="342" r:id="rId18"/>
    <p:sldId id="343" r:id="rId19"/>
    <p:sldId id="348" r:id="rId20"/>
    <p:sldId id="399" r:id="rId21"/>
    <p:sldId id="447" r:id="rId22"/>
    <p:sldId id="351" r:id="rId23"/>
    <p:sldId id="448" r:id="rId24"/>
    <p:sldId id="352" r:id="rId25"/>
    <p:sldId id="353" r:id="rId26"/>
    <p:sldId id="354" r:id="rId27"/>
    <p:sldId id="355" r:id="rId28"/>
    <p:sldId id="356" r:id="rId29"/>
    <p:sldId id="357" r:id="rId30"/>
    <p:sldId id="359" r:id="rId31"/>
    <p:sldId id="360" r:id="rId32"/>
    <p:sldId id="460" r:id="rId33"/>
    <p:sldId id="362" r:id="rId34"/>
    <p:sldId id="363" r:id="rId35"/>
    <p:sldId id="456" r:id="rId36"/>
    <p:sldId id="365" r:id="rId37"/>
    <p:sldId id="366" r:id="rId38"/>
    <p:sldId id="367" r:id="rId39"/>
    <p:sldId id="451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76" r:id="rId49"/>
    <p:sldId id="457" r:id="rId50"/>
    <p:sldId id="379" r:id="rId51"/>
    <p:sldId id="380" r:id="rId52"/>
    <p:sldId id="381" r:id="rId53"/>
    <p:sldId id="453" r:id="rId54"/>
    <p:sldId id="382" r:id="rId55"/>
    <p:sldId id="383" r:id="rId56"/>
    <p:sldId id="454" r:id="rId57"/>
    <p:sldId id="385" r:id="rId58"/>
    <p:sldId id="431" r:id="rId59"/>
    <p:sldId id="432" r:id="rId60"/>
    <p:sldId id="433" r:id="rId61"/>
    <p:sldId id="434" r:id="rId62"/>
    <p:sldId id="435" r:id="rId63"/>
    <p:sldId id="437" r:id="rId64"/>
    <p:sldId id="436" r:id="rId65"/>
    <p:sldId id="395" r:id="rId66"/>
  </p:sldIdLst>
  <p:sldSz cx="9144000" cy="6858000" type="screen4x3"/>
  <p:notesSz cx="7102475" cy="93884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0000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627" y="7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13766" cy="44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250" tIns="44626" rIns="89250" bIns="44626" numCol="1" anchor="ctr" anchorCtr="0" compatLnSpc="1">
            <a:prstTxWarp prst="textNoShape">
              <a:avLst/>
            </a:prstTxWarp>
          </a:bodyPr>
          <a:lstStyle>
            <a:lvl1pPr defTabSz="8930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03185" y="0"/>
            <a:ext cx="3112157" cy="44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250" tIns="44626" rIns="89250" bIns="44626" numCol="1" anchor="ctr" anchorCtr="0" compatLnSpc="1">
            <a:prstTxWarp prst="textNoShape">
              <a:avLst/>
            </a:prstTxWarp>
          </a:bodyPr>
          <a:lstStyle>
            <a:lvl1pPr algn="r" defTabSz="8930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54002"/>
            <a:ext cx="3113766" cy="447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250" tIns="44626" rIns="89250" bIns="44626" numCol="1" anchor="b" anchorCtr="0" compatLnSpc="1">
            <a:prstTxWarp prst="textNoShape">
              <a:avLst/>
            </a:prstTxWarp>
          </a:bodyPr>
          <a:lstStyle>
            <a:lvl1pPr defTabSz="8930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03185" y="8954002"/>
            <a:ext cx="3112157" cy="447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250" tIns="44626" rIns="89250" bIns="44626" numCol="1" anchor="b" anchorCtr="0" compatLnSpc="1">
            <a:prstTxWarp prst="textNoShape">
              <a:avLst/>
            </a:prstTxWarp>
          </a:bodyPr>
          <a:lstStyle>
            <a:lvl1pPr algn="r" defTabSz="892536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775" cy="46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203" tIns="47102" rIns="94203" bIns="47102" numCol="1" anchor="ctr" anchorCtr="0" compatLnSpc="1">
            <a:prstTxWarp prst="textNoShape">
              <a:avLst/>
            </a:prstTxWarp>
          </a:bodyPr>
          <a:lstStyle>
            <a:lvl1pPr defTabSz="941597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5702" y="0"/>
            <a:ext cx="3076774" cy="46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203" tIns="47102" rIns="94203" bIns="47102" numCol="1" anchor="ctr" anchorCtr="0" compatLnSpc="1">
            <a:prstTxWarp prst="textNoShape">
              <a:avLst/>
            </a:prstTxWarp>
          </a:bodyPr>
          <a:lstStyle>
            <a:lvl1pPr algn="r" defTabSz="941597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704850"/>
            <a:ext cx="4694237" cy="35210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320" y="4460167"/>
            <a:ext cx="5207838" cy="4222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203" tIns="47102" rIns="94203" bIns="4710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0334"/>
            <a:ext cx="3076775" cy="46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203" tIns="47102" rIns="94203" bIns="47102" numCol="1" anchor="b" anchorCtr="0" compatLnSpc="1">
            <a:prstTxWarp prst="textNoShape">
              <a:avLst/>
            </a:prstTxWarp>
          </a:bodyPr>
          <a:lstStyle>
            <a:lvl1pPr defTabSz="941597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5702" y="8920334"/>
            <a:ext cx="3076774" cy="468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203" tIns="47102" rIns="94203" bIns="47102" numCol="1" anchor="b" anchorCtr="0" compatLnSpc="1">
            <a:prstTxWarp prst="textNoShape">
              <a:avLst/>
            </a:prstTxWarp>
          </a:bodyPr>
          <a:lstStyle>
            <a:lvl1pPr algn="r" defTabSz="940694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14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E292BC99-152D-4943-9445-C6754FFD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7928AB6-7C3B-4284-B62D-52F8811E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F6CBA1-5D3E-43EC-A5A8-ECCA8CDA3AD6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A8E06C7-855A-4A71-93B8-11AE283BF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7B26E9D-0999-4B30-AAA7-486C7B89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71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354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50BDFCE9-AFFD-4054-AF44-46E266209A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990AAC-2DA7-44B8-A428-8FC6A8DECD79}" type="slidenum">
              <a:rPr lang="en-US" altLang="en-US" smtClean="0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CA331B74-0422-4930-8A32-1986F3C5D3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C23F6F6-2B6E-4832-A9E7-1BA1A3EC2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0E7D4525-B023-428D-9545-DC0713F78A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54B32D-1C10-4515-9654-674367EBD7B3}" type="slidenum">
              <a:rPr lang="en-US" altLang="en-US" smtClean="0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5DB4DF71-FC33-4552-B479-C18BC7D20F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53EC258A-F159-43CE-BB5C-A8A6BE88E4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FEC83A0A-D20B-4E7B-9A8F-A0BBAC5E5A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F688753-9C99-476A-9882-17C5DAFFEC01}" type="slidenum">
              <a:rPr lang="en-US" altLang="en-US" smtClean="0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25F8007A-F03F-4910-AA8C-33EE709ED3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2924DF6A-32EE-4A71-A92D-BF92D0DDFD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BB135A64-D000-4E0D-A1D2-D9384FDC95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2D5920-C475-4026-80E9-AFC54C6A239B}" type="slidenum">
              <a:rPr lang="en-US" altLang="en-US" smtClean="0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EEEA4EBA-0B93-4A6C-95E3-7CC19103A4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1FFD0DCF-44B1-4C60-8670-88AC988AB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79B7CE65-EF78-46B2-9494-0DD94691FB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CB30433-C6EF-4FAE-8A49-13A2A652631B}" type="slidenum">
              <a:rPr lang="en-US" altLang="en-US" smtClean="0">
                <a:latin typeface="Helvetica" panose="020B0604020202020204" pitchFamily="34" charset="0"/>
              </a:rPr>
              <a:pPr/>
              <a:t>27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AE536121-75DC-424A-8C12-52899844D6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1308C5AF-9D12-4149-B5C3-AC1E30BA4E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4923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AD03251D-B2B5-4661-A4DC-47F059246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8E53CD-0E68-44EA-8FA1-CA1DA7ACA031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E816B22A-223C-46BB-B5D9-3EF020289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0F016C1-8C0F-4D11-B19D-1B0E182EE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2004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8F55E19D-E8B3-4452-A038-9BCF911F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9BC7AB09-93B9-4BA4-877E-3CCE3D14D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0117514E-2443-4519-8E49-49F1D7A78B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925E1FB-4C4E-46D9-81B2-DD37A36D626F}" type="slidenum">
              <a:rPr lang="en-US" altLang="en-US" smtClean="0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4E633088-7040-49F9-B7B9-B376FB3956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968F03C-719A-42CF-BA36-3EE513717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9816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4627EDFF-B8C3-4BDD-9F08-8EF15D1B4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818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562C5D-B6F1-410C-9C15-862B61F47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55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CD1394AA-6D61-4202-8BF0-CEA24B547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8705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F9B0566-9DAA-40C6-BD9B-DA3EA4130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794C4-13B3-47CE-ACEF-23B8A06F7C64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1609710-F8FF-4ADB-8E3E-64DA55F85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AD31A64-FBDF-459A-A519-16090EBF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845A6516-3DB2-4824-B72A-8EE1BBC96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DB922B-DA28-4C54-94E7-219C3AC7D96C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A894EF00-BCDC-4C20-B789-F97A7D9498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9C601010-0C10-45CE-AA58-E5A36F0C5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/>
              <a:t>Chapter 9: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1865" y="157705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26127BF-B122-444D-8E10-A4BB1E147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2851"/>
            <a:ext cx="7702615" cy="4468812"/>
          </a:xfrm>
        </p:spPr>
        <p:txBody>
          <a:bodyPr/>
          <a:lstStyle/>
          <a:p>
            <a:r>
              <a:rPr lang="en-US" altLang="en-US" dirty="0"/>
              <a:t>The concept of a logical address space that is bound to a separate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central to proper memory management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generated by the CPU; also referred to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address seen by the memory unit</a:t>
            </a:r>
          </a:p>
          <a:p>
            <a:r>
              <a:rPr lang="en-US" altLang="en-US" dirty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logical addresses generated by a program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physical addresses generated by a program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4079" y="136059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</a:t>
            </a:r>
            <a:r>
              <a:rPr lang="en-US" altLang="en-US" sz="2800" dirty="0"/>
              <a:t>MMU</a:t>
            </a:r>
            <a:r>
              <a:rPr lang="en-US" altLang="en-US" dirty="0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8574B01-7329-4E5A-9F99-22E3D937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>
              <a:rPr lang="en-US" altLang="en-US" dirty="0"/>
              <a:t>Hardware device that at run time maps virtual to physical address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Many methods possible, covered in the rest of this chapter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:a16="http://schemas.microsoft.com/office/drawing/2014/main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900238"/>
            <a:ext cx="51371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Relocation Register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112FE82-FDC2-4B07-9892-9E8699A7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19034"/>
            <a:ext cx="7704690" cy="4484687"/>
          </a:xfrm>
        </p:spPr>
        <p:txBody>
          <a:bodyPr/>
          <a:lstStyle/>
          <a:p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r>
              <a:rPr lang="en-US" altLang="en-US" dirty="0"/>
              <a:t>The value in the relocation register is added to every address generated by a user process at the time it is sent to memory</a:t>
            </a:r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:a16="http://schemas.microsoft.com/office/drawing/2014/main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957513"/>
            <a:ext cx="39814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158359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Relocation Register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3" y="1063280"/>
            <a:ext cx="6341054" cy="4300457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The user program deals with </a:t>
            </a:r>
            <a:r>
              <a:rPr lang="en-US" altLang="en-US" i="1" dirty="0"/>
              <a:t>logical</a:t>
            </a:r>
            <a:r>
              <a:rPr lang="en-US" altLang="en-US" dirty="0"/>
              <a:t> addresses; it never sees the </a:t>
            </a:r>
            <a:r>
              <a:rPr lang="en-US" altLang="en-US" i="1" dirty="0"/>
              <a:t>real</a:t>
            </a:r>
            <a:r>
              <a:rPr lang="en-US" altLang="en-US" dirty="0"/>
              <a:t> physical addresses</a:t>
            </a:r>
          </a:p>
          <a:p>
            <a:pPr lvl="1">
              <a:defRPr/>
            </a:pPr>
            <a:r>
              <a:rPr lang="en-US" altLang="en-US" dirty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dirty="0"/>
              <a:t>Logical address bound to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2135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631" y="148790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Loading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35063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The program consist of main part and a number of routines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The entire program does need to be in memory to execute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Routine is not loaded until it is called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Better memory-space utilization; unused routine is never loaded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No special support from the operating system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696C27A-FB51-40E7-91BD-D5EBFD1BE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Linking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C59CC23-F8F4-463E-94EA-C3BD81D92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062038"/>
            <a:ext cx="7599898" cy="4502421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system libraries and program code combined by the loader into the binary program image</a:t>
            </a:r>
          </a:p>
          <a:p>
            <a:r>
              <a:rPr lang="en-US" altLang="en-US" dirty="0"/>
              <a:t>Dynamic linking –linking postponed until execution time</a:t>
            </a:r>
            <a:endParaRPr lang="en-US" altLang="en-US" sz="800" dirty="0"/>
          </a:p>
          <a:p>
            <a:r>
              <a:rPr lang="en-US" altLang="en-US" dirty="0"/>
              <a:t>Small piece of code,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</a:t>
            </a:r>
            <a:r>
              <a:rPr lang="en-US" altLang="en-US" dirty="0"/>
              <a:t>, is used to locate the appropriate memory-resident library routine</a:t>
            </a:r>
            <a:endParaRPr lang="en-US" altLang="en-US" sz="800" dirty="0"/>
          </a:p>
          <a:p>
            <a:r>
              <a:rPr lang="en-US" altLang="en-US" dirty="0"/>
              <a:t>Stub replaces itself with the address of the routine, and executes the routine</a:t>
            </a:r>
            <a:endParaRPr lang="en-US" altLang="en-US" sz="800" dirty="0"/>
          </a:p>
          <a:p>
            <a:r>
              <a:rPr lang="en-US" altLang="en-US" dirty="0"/>
              <a:t>Operating system checks if routine is in processes</a:t>
            </a:r>
            <a:r>
              <a:rPr lang="ja-JP" altLang="en-US" dirty="0"/>
              <a:t>’</a:t>
            </a:r>
            <a:r>
              <a:rPr lang="en-US" altLang="ja-JP" dirty="0"/>
              <a:t> memory address</a:t>
            </a:r>
          </a:p>
          <a:p>
            <a:pPr lvl="1"/>
            <a:r>
              <a:rPr lang="en-US" altLang="en-US" dirty="0"/>
              <a:t>If not in address space, add to address space</a:t>
            </a:r>
            <a:endParaRPr lang="en-US" altLang="en-US" sz="800" dirty="0"/>
          </a:p>
          <a:p>
            <a:r>
              <a:rPr lang="en-US" altLang="en-US" dirty="0"/>
              <a:t>Dynamic linking is particularly useful for libraries</a:t>
            </a:r>
            <a:endParaRPr lang="en-US" altLang="en-US" sz="800" dirty="0"/>
          </a:p>
          <a:p>
            <a:r>
              <a:rPr lang="en-US" altLang="en-US" dirty="0"/>
              <a:t>System also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libraries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133466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Allocation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id="{363EA7DD-91CF-4272-A490-C12027151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6" y="1022158"/>
            <a:ext cx="6782962" cy="4809931"/>
          </a:xfrm>
        </p:spPr>
        <p:txBody>
          <a:bodyPr/>
          <a:lstStyle/>
          <a:p>
            <a:r>
              <a:rPr lang="en-US" altLang="en-US" dirty="0"/>
              <a:t>Main memory must support both OS and user processes</a:t>
            </a:r>
          </a:p>
          <a:p>
            <a:r>
              <a:rPr lang="en-US" altLang="en-US" dirty="0"/>
              <a:t>Limited resource, must allocate efficiently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Contiguous allocation </a:t>
            </a:r>
            <a:r>
              <a:rPr lang="en-US" altLang="en-US" dirty="0"/>
              <a:t>is one early method</a:t>
            </a:r>
          </a:p>
          <a:p>
            <a:r>
              <a:rPr lang="en-US" altLang="en-US" dirty="0"/>
              <a:t>Main memory usually into two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partitions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Resident operating system, usually held in low memory with interrupt vector</a:t>
            </a:r>
          </a:p>
          <a:p>
            <a:pPr lvl="1"/>
            <a:r>
              <a:rPr lang="en-US" altLang="en-US" dirty="0"/>
              <a:t>User processes then held in high memory</a:t>
            </a:r>
          </a:p>
          <a:p>
            <a:pPr lvl="1"/>
            <a:r>
              <a:rPr lang="en-US" altLang="en-US" dirty="0"/>
              <a:t>Each process contained in single contiguous section of memory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142797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id="{05D35068-7CB7-493B-864A-9C27D4AD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49184"/>
            <a:ext cx="7605421" cy="4991100"/>
          </a:xfrm>
        </p:spPr>
        <p:txBody>
          <a:bodyPr/>
          <a:lstStyle/>
          <a:p>
            <a:r>
              <a:rPr lang="en-US" altLang="en-US" sz="1700" dirty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 sz="1700" dirty="0"/>
              <a:t>Base register contains value of smallest physical address</a:t>
            </a:r>
          </a:p>
          <a:p>
            <a:pPr lvl="1"/>
            <a:r>
              <a:rPr lang="en-US" altLang="en-US" sz="1700" dirty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sz="1700" dirty="0"/>
              <a:t>MMU maps logical address </a:t>
            </a:r>
            <a:r>
              <a:rPr lang="en-US" altLang="en-US" sz="1700" i="1" dirty="0"/>
              <a:t>dynamically</a:t>
            </a:r>
          </a:p>
          <a:p>
            <a:pPr lvl="1"/>
            <a:r>
              <a:rPr lang="en-US" altLang="en-US" sz="1700" dirty="0"/>
              <a:t>Can then allow actions such as kernel code being </a:t>
            </a:r>
            <a:r>
              <a:rPr lang="en-US" altLang="en-US" sz="1700" b="1" dirty="0">
                <a:solidFill>
                  <a:srgbClr val="006699"/>
                </a:solidFill>
                <a:latin typeface="+mj-lt"/>
              </a:rPr>
              <a:t>transient</a:t>
            </a:r>
            <a:r>
              <a:rPr lang="en-US" altLang="en-US" sz="1700" b="1" dirty="0">
                <a:solidFill>
                  <a:srgbClr val="0000FF"/>
                </a:solidFill>
              </a:rPr>
              <a:t> </a:t>
            </a:r>
            <a:r>
              <a:rPr lang="en-US" altLang="en-US" sz="1700" dirty="0"/>
              <a:t>and kernel changing size</a:t>
            </a:r>
          </a:p>
        </p:txBody>
      </p:sp>
      <p:pic>
        <p:nvPicPr>
          <p:cNvPr id="4" name="Picture 4" descr="8">
            <a:extLst>
              <a:ext uri="{FF2B5EF4-FFF2-40B4-BE49-F238E27FC236}">
                <a16:creationId xmlns:a16="http://schemas.microsoft.com/office/drawing/2014/main" id="{3B5089A2-15B0-435C-8B29-EC54ABF0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59" y="3782201"/>
            <a:ext cx="4333334" cy="215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4442" y="150697"/>
            <a:ext cx="8438113" cy="615950"/>
          </a:xfrm>
        </p:spPr>
        <p:txBody>
          <a:bodyPr/>
          <a:lstStyle/>
          <a:p>
            <a:pPr eaLnBrk="1" hangingPunct="1"/>
            <a:br>
              <a:rPr lang="en-US" altLang="en-US" dirty="0"/>
            </a:br>
            <a:r>
              <a:rPr lang="en-US" altLang="en-US" dirty="0"/>
              <a:t>Variable Partition Allocation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1" y="1031721"/>
            <a:ext cx="7208024" cy="3116533"/>
          </a:xfrm>
        </p:spPr>
        <p:txBody>
          <a:bodyPr/>
          <a:lstStyle/>
          <a:p>
            <a:r>
              <a:rPr lang="en-US" altLang="en-US" sz="1600" dirty="0"/>
              <a:t>Degree of multiprogramming limited by number of partitions</a:t>
            </a:r>
          </a:p>
          <a:p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Variable-partition</a:t>
            </a:r>
            <a:r>
              <a:rPr lang="en-US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en-US" sz="1600" dirty="0"/>
              <a:t>sizes for efficiency (sized to a given process’ needs)</a:t>
            </a:r>
          </a:p>
          <a:p>
            <a:r>
              <a:rPr lang="en-US" altLang="en-US" sz="1600" b="1" dirty="0">
                <a:solidFill>
                  <a:srgbClr val="006699"/>
                </a:solidFill>
                <a:latin typeface="+mj-lt"/>
              </a:rPr>
              <a:t>Hole</a:t>
            </a:r>
            <a:r>
              <a:rPr lang="en-US" altLang="en-US" sz="1600" dirty="0"/>
              <a:t> – block of available memory; holes of various size are scattered throughout memory</a:t>
            </a:r>
          </a:p>
          <a:p>
            <a:r>
              <a:rPr lang="en-US" altLang="en-US" sz="1600" dirty="0"/>
              <a:t>When a process arrives, it is allocated memory from a hole large enough to accommodate it</a:t>
            </a:r>
          </a:p>
          <a:p>
            <a:r>
              <a:rPr lang="en-US" altLang="en-US" sz="1600" dirty="0"/>
              <a:t>Process exiting frees its partition, adjacent free partitions combined</a:t>
            </a:r>
          </a:p>
          <a:p>
            <a:r>
              <a:rPr lang="en-US" altLang="en-US" sz="1600" dirty="0"/>
              <a:t>Operating system maintains information about:</a:t>
            </a:r>
          </a:p>
          <a:p>
            <a:pPr lvl="1"/>
            <a:r>
              <a:rPr lang="en-US" altLang="en-US" sz="1600" dirty="0"/>
              <a:t>(a) allocated partitions    </a:t>
            </a:r>
          </a:p>
          <a:p>
            <a:pPr lvl="1"/>
            <a:r>
              <a:rPr lang="en-US" altLang="en-US" sz="1600" dirty="0"/>
              <a:t>(b) free partitions (hole)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:a16="http://schemas.microsoft.com/office/drawing/2014/main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01" y="4446585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799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5572" y="168856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243" y="1070518"/>
            <a:ext cx="7073432" cy="34122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 dirty="0">
                <a:latin typeface="Helvetica" panose="020B0604020202020204" pitchFamily="34" charset="0"/>
              </a:rPr>
              <a:t>n</a:t>
            </a:r>
            <a:r>
              <a:rPr lang="en-US" altLang="en-US" dirty="0">
                <a:latin typeface="Helvetica" panose="020B0604020202020204" pitchFamily="34" charset="0"/>
              </a:rPr>
              <a:t> from a list of free holes?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first</a:t>
            </a:r>
            <a:r>
              <a:rPr lang="en-US" altLang="en-US" dirty="0"/>
              <a:t> hole that is big enough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smallest</a:t>
            </a:r>
            <a:r>
              <a:rPr lang="en-US" altLang="en-US" dirty="0"/>
              <a:t> hole that is big enough; must search entire list, unless ordered by size 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Produces the smallest leftover hole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largest</a:t>
            </a:r>
            <a:r>
              <a:rPr lang="en-US" altLang="en-US" dirty="0"/>
              <a:t> hole; must also search entire list 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Produces the largest leftover hole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180860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427F6F0-7B2E-46E8-AA4D-0BCC9683C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Contiguous Memory Allocation</a:t>
            </a:r>
          </a:p>
          <a:p>
            <a:r>
              <a:rPr lang="en-US" altLang="en-US" dirty="0"/>
              <a:t>Paging</a:t>
            </a:r>
          </a:p>
          <a:p>
            <a:r>
              <a:rPr lang="en-US" altLang="en-US" dirty="0"/>
              <a:t>Structure of the Page Table</a:t>
            </a:r>
          </a:p>
          <a:p>
            <a:r>
              <a:rPr lang="en-US" altLang="en-US" dirty="0"/>
              <a:t>Swapping</a:t>
            </a:r>
          </a:p>
          <a:p>
            <a:r>
              <a:rPr lang="en-US" altLang="en-US" dirty="0"/>
              <a:t>Example: The Intel 32 and 64-bit Architectures</a:t>
            </a:r>
          </a:p>
          <a:p>
            <a:r>
              <a:rPr lang="en-US" altLang="en-US" dirty="0"/>
              <a:t>Example: ARMv8 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5572" y="168856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79550" y="1709738"/>
            <a:ext cx="7001977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first</a:t>
            </a:r>
            <a:r>
              <a:rPr lang="en-US" altLang="en-US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smallest</a:t>
            </a:r>
            <a:r>
              <a:rPr lang="en-US" altLang="en-US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largest</a:t>
            </a:r>
            <a:r>
              <a:rPr lang="en-US" altLang="en-US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largest leftover hole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86" y="1164447"/>
            <a:ext cx="610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 dirty="0">
                <a:latin typeface="Helvetica" panose="020B0604020202020204" pitchFamily="34" charset="0"/>
              </a:rPr>
              <a:t>n</a:t>
            </a:r>
            <a:r>
              <a:rPr lang="en-US" altLang="en-US" dirty="0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55" y="3844115"/>
            <a:ext cx="722212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  <p:extLst>
      <p:ext uri="{BB962C8B-B14F-4D97-AF65-F5344CB8AC3E}">
        <p14:creationId xmlns:p14="http://schemas.microsoft.com/office/powerpoint/2010/main" val="3288912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C8EC98FB-DB12-4D53-B1D8-DA0D6EC9F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total memory space exists to satisfy a request, but it is not contiguous</a:t>
            </a:r>
            <a:endParaRPr lang="en-US" altLang="en-US" b="1" dirty="0">
              <a:solidFill>
                <a:srgbClr val="3366FF"/>
              </a:solidFill>
            </a:endParaRP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dirty="0"/>
              <a:t>First fit analysis reveals that given </a:t>
            </a:r>
            <a:r>
              <a:rPr lang="en-US" altLang="en-US" i="1" dirty="0"/>
              <a:t>N</a:t>
            </a:r>
            <a:r>
              <a:rPr lang="en-US" altLang="en-US" dirty="0"/>
              <a:t> blocks allocated, 0.5 </a:t>
            </a:r>
            <a:r>
              <a:rPr lang="en-US" altLang="en-US" i="1" dirty="0"/>
              <a:t>N</a:t>
            </a:r>
            <a:r>
              <a:rPr lang="en-US" altLang="en-US" dirty="0"/>
              <a:t> blocks lost to fragmentation</a:t>
            </a:r>
          </a:p>
          <a:p>
            <a:pPr lvl="1"/>
            <a:r>
              <a:rPr lang="en-US" altLang="en-US" dirty="0"/>
              <a:t>1/3 may be unusable -&gt;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50-percent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rule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>
              <a:rPr lang="en-US" altLang="en-US" dirty="0"/>
              <a:t>Fragmentation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>
              <a:rPr lang="en-US" altLang="en-US" dirty="0"/>
              <a:t>Reduce external fragmentation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compaction</a:t>
            </a:r>
          </a:p>
          <a:p>
            <a:pPr lvl="1"/>
            <a:r>
              <a:rPr lang="en-US" altLang="en-US" dirty="0"/>
              <a:t>Shuffle memory contents to place all free memory together in one large block</a:t>
            </a:r>
          </a:p>
          <a:p>
            <a:pPr lvl="1"/>
            <a:r>
              <a:rPr lang="en-US" altLang="en-US" dirty="0"/>
              <a:t>Compaction is possible </a:t>
            </a:r>
            <a:r>
              <a:rPr lang="en-US" altLang="en-US" i="1" dirty="0"/>
              <a:t>only</a:t>
            </a:r>
            <a:r>
              <a:rPr lang="en-US" altLang="en-US" dirty="0"/>
              <a:t> if relocation is dynamic, and is done at execution time</a:t>
            </a:r>
          </a:p>
          <a:p>
            <a:pPr lvl="1"/>
            <a:r>
              <a:rPr lang="en-US" altLang="en-US" dirty="0"/>
              <a:t>I/O problem</a:t>
            </a:r>
          </a:p>
          <a:p>
            <a:pPr lvl="2"/>
            <a:r>
              <a:rPr lang="en-US" altLang="en-US" dirty="0"/>
              <a:t>Latch job in memory while it is involved in I/O</a:t>
            </a:r>
          </a:p>
          <a:p>
            <a:pPr lvl="2"/>
            <a:r>
              <a:rPr lang="en-US" altLang="en-US" dirty="0"/>
              <a:t>Do I/O only into OS buffers</a:t>
            </a:r>
          </a:p>
          <a:p>
            <a:r>
              <a:rPr lang="en-US" altLang="en-US" dirty="0"/>
              <a:t>Now consider that backing store has same fragmentation problems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1C61A9A-3B9F-4159-ACB6-994F24302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Segmentation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0CE8D1D7-1BBB-4A14-BF51-8CD3B5F22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3125" y="1157288"/>
            <a:ext cx="7702550" cy="49403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Memory-management scheme that supports user view of memory </a:t>
            </a:r>
            <a:endParaRPr lang="en-US" altLang="en-US" sz="800" dirty="0"/>
          </a:p>
          <a:p>
            <a:pPr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A program is a collection of segments</a:t>
            </a:r>
          </a:p>
          <a:p>
            <a:pPr>
              <a:lnSpc>
                <a:spcPct val="90000"/>
              </a:lnSpc>
              <a:tabLst>
                <a:tab pos="1831975" algn="l"/>
              </a:tabLst>
            </a:pPr>
            <a:r>
              <a:rPr lang="en-US" altLang="en-US" dirty="0"/>
              <a:t>A segment is a logical unit such as: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main program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procedure 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function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method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object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local variables, global variables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common block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stack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symbol table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 dirty="0"/>
              <a:t>		arrays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B374F04-04BE-47F7-8FBC-BC76D9DCB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User</a:t>
            </a:r>
            <a:r>
              <a:rPr lang="ja-JP" altLang="en-US"/>
              <a:t>’</a:t>
            </a:r>
            <a:r>
              <a:rPr lang="en-US" altLang="ja-JP"/>
              <a:t>s View of a Program</a:t>
            </a:r>
            <a:endParaRPr lang="en-US" altLang="en-US" sz="2400"/>
          </a:p>
        </p:txBody>
      </p:sp>
      <p:pic>
        <p:nvPicPr>
          <p:cNvPr id="9219" name="Picture 6">
            <a:extLst>
              <a:ext uri="{FF2B5EF4-FFF2-40B4-BE49-F238E27FC236}">
                <a16:creationId xmlns:a16="http://schemas.microsoft.com/office/drawing/2014/main" id="{E92EB15B-4D48-4EB1-9EDF-B5527D201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1233488"/>
            <a:ext cx="36957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DC7FF02C-1C53-4BAC-9F14-D5719FD8C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825" y="136525"/>
            <a:ext cx="7800975" cy="576263"/>
          </a:xfrm>
        </p:spPr>
        <p:txBody>
          <a:bodyPr/>
          <a:lstStyle/>
          <a:p>
            <a:pPr eaLnBrk="1" hangingPunct="1"/>
            <a:r>
              <a:rPr lang="en-US" altLang="en-US"/>
              <a:t>Logical View of Segmentation</a:t>
            </a:r>
          </a:p>
        </p:txBody>
      </p:sp>
      <p:sp>
        <p:nvSpPr>
          <p:cNvPr id="11267" name="Oval 3">
            <a:extLst>
              <a:ext uri="{FF2B5EF4-FFF2-40B4-BE49-F238E27FC236}">
                <a16:creationId xmlns:a16="http://schemas.microsoft.com/office/drawing/2014/main" id="{26F3AFD9-65D4-4060-B200-6623B4728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17157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latin typeface="Verdana" panose="020B0604030504040204" pitchFamily="34" charset="0"/>
            </a:endParaRPr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C4E8356D-A888-4CFB-B6A4-0D44A7C74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85737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1</a:t>
            </a:r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DB67B541-4D7B-4B6F-89E8-5DC4FD8F1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00037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3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732797EF-3D75-431F-AB41-A2C3702B2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46697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2</a:t>
            </a:r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0FC8EB29-D7A5-4AF1-BBDF-1FEE95B04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45757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4</a:t>
            </a:r>
          </a:p>
        </p:txBody>
      </p:sp>
      <p:grpSp>
        <p:nvGrpSpPr>
          <p:cNvPr id="11272" name="Group 24">
            <a:extLst>
              <a:ext uri="{FF2B5EF4-FFF2-40B4-BE49-F238E27FC236}">
                <a16:creationId xmlns:a16="http://schemas.microsoft.com/office/drawing/2014/main" id="{3A45E160-757E-49EE-914B-4FECEAF807DB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1171575"/>
            <a:ext cx="1143000" cy="3962400"/>
            <a:chOff x="3888" y="1056"/>
            <a:chExt cx="720" cy="2496"/>
          </a:xfrm>
        </p:grpSpPr>
        <p:grpSp>
          <p:nvGrpSpPr>
            <p:cNvPr id="11275" name="Group 11">
              <a:extLst>
                <a:ext uri="{FF2B5EF4-FFF2-40B4-BE49-F238E27FC236}">
                  <a16:creationId xmlns:a16="http://schemas.microsoft.com/office/drawing/2014/main" id="{1FA7224D-8EAF-4008-989F-627055581A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11286" name="Rectangle 8">
                <a:extLst>
                  <a:ext uri="{FF2B5EF4-FFF2-40B4-BE49-F238E27FC236}">
                    <a16:creationId xmlns:a16="http://schemas.microsoft.com/office/drawing/2014/main" id="{7A7ED9E0-2B75-48D5-B432-4EE59EEEB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11287" name="Line 9">
                <a:extLst>
                  <a:ext uri="{FF2B5EF4-FFF2-40B4-BE49-F238E27FC236}">
                    <a16:creationId xmlns:a16="http://schemas.microsoft.com/office/drawing/2014/main" id="{16E73464-88BC-42BE-9954-74451512C8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276" name="Group 12">
              <a:extLst>
                <a:ext uri="{FF2B5EF4-FFF2-40B4-BE49-F238E27FC236}">
                  <a16:creationId xmlns:a16="http://schemas.microsoft.com/office/drawing/2014/main" id="{45DA3316-30A5-41FB-99BB-7D0420542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11284" name="Rectangle 13">
                <a:extLst>
                  <a:ext uri="{FF2B5EF4-FFF2-40B4-BE49-F238E27FC236}">
                    <a16:creationId xmlns:a16="http://schemas.microsoft.com/office/drawing/2014/main" id="{49931153-5678-453D-B9CB-C9B191A745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-84" charset="2"/>
                  <a:buChar char="n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-84" charset="2"/>
                  <a:buChar char="l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11285" name="Line 14">
                <a:extLst>
                  <a:ext uri="{FF2B5EF4-FFF2-40B4-BE49-F238E27FC236}">
                    <a16:creationId xmlns:a16="http://schemas.microsoft.com/office/drawing/2014/main" id="{83CED200-8DE5-45F4-8F78-2C49F41A16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77" name="Text Box 15">
              <a:extLst>
                <a:ext uri="{FF2B5EF4-FFF2-40B4-BE49-F238E27FC236}">
                  <a16:creationId xmlns:a16="http://schemas.microsoft.com/office/drawing/2014/main" id="{C2FF7B73-3CA6-41F6-B653-1B43504A7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5" y="1132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1</a:t>
              </a:r>
            </a:p>
          </p:txBody>
        </p:sp>
        <p:sp>
          <p:nvSpPr>
            <p:cNvPr id="11278" name="Text Box 16">
              <a:extLst>
                <a:ext uri="{FF2B5EF4-FFF2-40B4-BE49-F238E27FC236}">
                  <a16:creationId xmlns:a16="http://schemas.microsoft.com/office/drawing/2014/main" id="{052BAA65-E606-4B33-A881-5257D4AA8A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1439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4</a:t>
              </a:r>
            </a:p>
          </p:txBody>
        </p:sp>
        <p:sp>
          <p:nvSpPr>
            <p:cNvPr id="11279" name="Rectangle 17">
              <a:extLst>
                <a:ext uri="{FF2B5EF4-FFF2-40B4-BE49-F238E27FC236}">
                  <a16:creationId xmlns:a16="http://schemas.microsoft.com/office/drawing/2014/main" id="{0FD65422-368F-4D4F-874F-83273C2D5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1280" name="Rectangle 18">
              <a:extLst>
                <a:ext uri="{FF2B5EF4-FFF2-40B4-BE49-F238E27FC236}">
                  <a16:creationId xmlns:a16="http://schemas.microsoft.com/office/drawing/2014/main" id="{60438D9D-1A73-4E40-BFC2-C215C6AC2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1281" name="Line 19">
              <a:extLst>
                <a:ext uri="{FF2B5EF4-FFF2-40B4-BE49-F238E27FC236}">
                  <a16:creationId xmlns:a16="http://schemas.microsoft.com/office/drawing/2014/main" id="{026F47B9-21D0-4863-9409-08BD97C880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2" name="Text Box 20">
              <a:extLst>
                <a:ext uri="{FF2B5EF4-FFF2-40B4-BE49-F238E27FC236}">
                  <a16:creationId xmlns:a16="http://schemas.microsoft.com/office/drawing/2014/main" id="{F95D04A8-D614-4B1F-A2ED-46C0F4DCC5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2428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2</a:t>
              </a:r>
            </a:p>
          </p:txBody>
        </p:sp>
        <p:sp>
          <p:nvSpPr>
            <p:cNvPr id="11283" name="Text Box 21">
              <a:extLst>
                <a:ext uri="{FF2B5EF4-FFF2-40B4-BE49-F238E27FC236}">
                  <a16:creationId xmlns:a16="http://schemas.microsoft.com/office/drawing/2014/main" id="{D5CC02E6-E3BE-4DE3-B5A1-ABE3A41256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2888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3</a:t>
              </a:r>
            </a:p>
          </p:txBody>
        </p:sp>
      </p:grpSp>
      <p:sp>
        <p:nvSpPr>
          <p:cNvPr id="11273" name="Text Box 22">
            <a:extLst>
              <a:ext uri="{FF2B5EF4-FFF2-40B4-BE49-F238E27FC236}">
                <a16:creationId xmlns:a16="http://schemas.microsoft.com/office/drawing/2014/main" id="{93A16833-4972-4D81-A88B-8D1355538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125" y="5254625"/>
            <a:ext cx="1377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user space </a:t>
            </a:r>
          </a:p>
        </p:txBody>
      </p:sp>
      <p:sp>
        <p:nvSpPr>
          <p:cNvPr id="11274" name="Text Box 23">
            <a:extLst>
              <a:ext uri="{FF2B5EF4-FFF2-40B4-BE49-F238E27FC236}">
                <a16:creationId xmlns:a16="http://schemas.microsoft.com/office/drawing/2014/main" id="{7853558D-367E-4549-8A83-1CC6BF5B6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0450" y="5254625"/>
            <a:ext cx="2597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physical memory space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725505A-9446-4910-8DF8-571A657B7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875" y="166688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/>
              <a:t>Segmentation Architecture 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3DEE270-D25F-41A9-882D-2A11C1AAB8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093788"/>
            <a:ext cx="7246937" cy="5053012"/>
          </a:xfrm>
        </p:spPr>
        <p:txBody>
          <a:bodyPr/>
          <a:lstStyle/>
          <a:p>
            <a:pPr>
              <a:tabLst>
                <a:tab pos="1828800" algn="l"/>
                <a:tab pos="2855913" algn="ctr"/>
              </a:tabLst>
            </a:pPr>
            <a:r>
              <a:rPr lang="en-US" altLang="en-US" dirty="0"/>
              <a:t>Logical address consists of a two tuple:</a:t>
            </a:r>
          </a:p>
          <a:p>
            <a:pPr>
              <a:buFont typeface="Monotype Sorts" pitchFamily="-84" charset="2"/>
              <a:buNone/>
              <a:tabLst>
                <a:tab pos="1828800" algn="l"/>
                <a:tab pos="2855913" algn="ctr"/>
              </a:tabLst>
            </a:pPr>
            <a:r>
              <a:rPr lang="en-US" altLang="en-US" dirty="0"/>
              <a:t>		&lt;segment-number, offset&gt;</a:t>
            </a:r>
          </a:p>
          <a:p>
            <a:pPr>
              <a:buFont typeface="Monotype Sorts" pitchFamily="-84" charset="2"/>
              <a:buNone/>
              <a:tabLst>
                <a:tab pos="1828800" algn="l"/>
                <a:tab pos="2855913" algn="ctr"/>
              </a:tabLst>
            </a:pPr>
            <a:endParaRPr lang="en-US" altLang="en-US" sz="800" dirty="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Segment table </a:t>
            </a:r>
            <a:r>
              <a:rPr lang="en-US" altLang="en-US" dirty="0"/>
              <a:t>– maps two-dimensional physical addresses; each table entry has: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contains the starting physical address where the segments reside in memory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limit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specifies the length of the segment</a:t>
            </a:r>
          </a:p>
          <a:p>
            <a:pPr lvl="1">
              <a:tabLst>
                <a:tab pos="1828800" algn="l"/>
                <a:tab pos="2855913" algn="ctr"/>
              </a:tabLst>
            </a:pPr>
            <a:endParaRPr lang="en-US" altLang="en-US" sz="800" dirty="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Segment-table base register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STBR</a:t>
            </a:r>
            <a:r>
              <a:rPr lang="en-US" altLang="en-US" dirty="0"/>
              <a:t>) points to the segment table</a:t>
            </a:r>
            <a:r>
              <a:rPr lang="ja-JP" altLang="en-US" dirty="0"/>
              <a:t>’</a:t>
            </a:r>
            <a:r>
              <a:rPr lang="en-US" altLang="ja-JP" dirty="0"/>
              <a:t>s location in memory</a:t>
            </a:r>
          </a:p>
          <a:p>
            <a:pPr>
              <a:tabLst>
                <a:tab pos="1828800" algn="l"/>
                <a:tab pos="2855913" algn="ctr"/>
              </a:tabLst>
            </a:pPr>
            <a:endParaRPr lang="en-US" altLang="en-US" sz="800" dirty="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Segment-table length register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STLR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 </a:t>
            </a:r>
            <a:r>
              <a:rPr lang="en-US" altLang="en-US" dirty="0"/>
              <a:t>ind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</a:t>
            </a:r>
            <a:r>
              <a:rPr lang="en-US" altLang="en-US" dirty="0"/>
              <a:t>cates number of segments used by a program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dirty="0"/>
              <a:t>Segment number </a:t>
            </a:r>
            <a:r>
              <a:rPr lang="en-US" altLang="en-US" b="1" i="1" dirty="0">
                <a:solidFill>
                  <a:srgbClr val="FF0000"/>
                </a:solidFill>
              </a:rPr>
              <a:t>s</a:t>
            </a:r>
            <a:r>
              <a:rPr lang="en-US" altLang="en-US" dirty="0"/>
              <a:t> is legal if </a:t>
            </a:r>
            <a:r>
              <a:rPr lang="en-US" altLang="en-US" b="1" i="1" dirty="0">
                <a:solidFill>
                  <a:srgbClr val="FF0000"/>
                </a:solidFill>
              </a:rPr>
              <a:t>s</a:t>
            </a:r>
            <a:r>
              <a:rPr lang="en-US" altLang="en-US" dirty="0"/>
              <a:t> &lt; </a:t>
            </a:r>
            <a:r>
              <a:rPr lang="en-US" altLang="en-US" b="1" dirty="0">
                <a:solidFill>
                  <a:srgbClr val="FF0000"/>
                </a:solidFill>
              </a:rPr>
              <a:t>STLR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075D4B64-7338-4BA6-80C2-7D52C7D017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8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Segmentation Hardware</a:t>
            </a:r>
            <a:endParaRPr lang="en-US" altLang="en-US" sz="2400" dirty="0"/>
          </a:p>
        </p:txBody>
      </p:sp>
      <p:pic>
        <p:nvPicPr>
          <p:cNvPr id="17411" name="Picture 4" descr="8">
            <a:extLst>
              <a:ext uri="{FF2B5EF4-FFF2-40B4-BE49-F238E27FC236}">
                <a16:creationId xmlns:a16="http://schemas.microsoft.com/office/drawing/2014/main" id="{4964F5BC-DB7B-4101-8FB7-7F1653E2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537" y="1319375"/>
            <a:ext cx="5827713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128713"/>
            <a:ext cx="7620379" cy="4770282"/>
          </a:xfrm>
        </p:spPr>
        <p:txBody>
          <a:bodyPr/>
          <a:lstStyle/>
          <a:p>
            <a:r>
              <a:rPr lang="en-US" altLang="en-US" dirty="0"/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en-US" dirty="0"/>
              <a:t>Avoids external fragmentation</a:t>
            </a:r>
          </a:p>
          <a:p>
            <a:pPr lvl="1"/>
            <a:r>
              <a:rPr lang="en-US" altLang="en-US" dirty="0"/>
              <a:t>Avoids problem of varying sized memory chunks</a:t>
            </a:r>
            <a:endParaRPr lang="en-US" altLang="en-US" sz="800" dirty="0"/>
          </a:p>
          <a:p>
            <a:r>
              <a:rPr lang="en-US" altLang="en-US" dirty="0"/>
              <a:t>Divide physical memory into fixed-sized blocks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Size </a:t>
            </a:r>
            <a:r>
              <a:rPr lang="en-US" altLang="en-US" dirty="0"/>
              <a:t>is power of 2, between 512 bytes and 16 Mbytes</a:t>
            </a:r>
            <a:endParaRPr lang="en-US" altLang="en-US" sz="800" dirty="0"/>
          </a:p>
          <a:p>
            <a:r>
              <a:rPr lang="en-US" altLang="en-US" dirty="0"/>
              <a:t>Divide logical memory into blocks of same size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 dirty="0"/>
              <a:t>Keep track of all free frames</a:t>
            </a:r>
            <a:endParaRPr lang="en-US" altLang="en-US" sz="800" dirty="0"/>
          </a:p>
          <a:p>
            <a:r>
              <a:rPr lang="en-US" altLang="en-US" dirty="0"/>
              <a:t>To run a program of size </a:t>
            </a:r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pages, need to find </a:t>
            </a:r>
            <a:r>
              <a:rPr lang="en-US" altLang="en-US" b="1" i="1" dirty="0"/>
              <a:t>N</a:t>
            </a:r>
            <a:r>
              <a:rPr lang="en-US" altLang="en-US" dirty="0"/>
              <a:t> free frames and load program</a:t>
            </a:r>
            <a:endParaRPr lang="en-US" altLang="en-US" sz="800" dirty="0"/>
          </a:p>
          <a:p>
            <a:r>
              <a:rPr lang="en-US" altLang="en-US" dirty="0"/>
              <a:t>Set up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dirty="0"/>
              <a:t> to translate logical to physical addresses</a:t>
            </a:r>
            <a:endParaRPr lang="en-US" altLang="en-US" sz="800" dirty="0"/>
          </a:p>
          <a:p>
            <a:r>
              <a:rPr lang="en-US" altLang="en-US" dirty="0"/>
              <a:t>Backing store likewise split into pages</a:t>
            </a:r>
          </a:p>
          <a:p>
            <a:r>
              <a:rPr lang="en-US" altLang="en-US" dirty="0"/>
              <a:t>Still have Internal fragmentation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185931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2337" y="1264274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Address generated by CPU is divided into: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number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used as an index into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offset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d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For given logical address space 2</a:t>
            </a:r>
            <a:r>
              <a:rPr lang="en-US" altLang="en-US" i="1" baseline="30000" dirty="0"/>
              <a:t>m </a:t>
            </a:r>
            <a:r>
              <a:rPr lang="en-US" altLang="en-US" dirty="0"/>
              <a:t>and page size</a:t>
            </a:r>
            <a:r>
              <a:rPr lang="en-US" altLang="en-US" baseline="30000" dirty="0"/>
              <a:t> </a:t>
            </a:r>
            <a:r>
              <a:rPr lang="en-US" altLang="en-US" i="1" dirty="0"/>
              <a:t>2</a:t>
            </a:r>
            <a:r>
              <a:rPr lang="en-US" altLang="en-US" baseline="30000" dirty="0"/>
              <a:t>n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83754C4-1171-4472-A3F5-EF3313B53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997" y="3090049"/>
            <a:ext cx="3382524" cy="491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912DB-A92F-4411-ACA0-11C807C37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998" y="4260233"/>
            <a:ext cx="3382524" cy="77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99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B5605CA-B522-4E77-8066-64E776435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6" y="1262064"/>
            <a:ext cx="6540530" cy="4436210"/>
          </a:xfrm>
        </p:spPr>
        <p:txBody>
          <a:bodyPr/>
          <a:lstStyle/>
          <a:p>
            <a:r>
              <a:rPr lang="en-US" altLang="en-US" dirty="0"/>
              <a:t>To provide a detailed description of various ways of organizing memory hardware</a:t>
            </a:r>
          </a:p>
          <a:p>
            <a:r>
              <a:rPr lang="en-US" altLang="en-US" dirty="0"/>
              <a:t>To discuss various memory-management techniques, </a:t>
            </a:r>
          </a:p>
          <a:p>
            <a:r>
              <a:rPr lang="en-US" altLang="en-US" dirty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122932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:a16="http://schemas.microsoft.com/office/drawing/2014/main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666875"/>
            <a:ext cx="6589713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121" y="78131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 Physical 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:a16="http://schemas.microsoft.com/office/drawing/2014/main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03325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165716"/>
            <a:ext cx="8229600" cy="576263"/>
          </a:xfrm>
        </p:spPr>
        <p:txBody>
          <a:bodyPr/>
          <a:lstStyle/>
          <a:p>
            <a:r>
              <a:rPr lang="en-US" altLang="en-US" dirty="0"/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 dirty="0"/>
              <a:t>Logical address:  n = 2 and  m = 4. Using 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014538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460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733" y="8203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>
              <a:rPr lang="en-US" altLang="en-US" dirty="0"/>
              <a:t>Page size = 2,048 bytes</a:t>
            </a:r>
          </a:p>
          <a:p>
            <a:r>
              <a:rPr lang="en-US" altLang="en-US" dirty="0"/>
              <a:t>Process size = 72,766 bytes</a:t>
            </a:r>
          </a:p>
          <a:p>
            <a:r>
              <a:rPr lang="en-US" altLang="en-US" dirty="0"/>
              <a:t>35 pages + 1,086 bytes</a:t>
            </a:r>
          </a:p>
          <a:p>
            <a:r>
              <a:rPr lang="en-US" altLang="en-US" dirty="0"/>
              <a:t>Internal fragmentation of 2,048 - 1,086 = 962 bytes</a:t>
            </a:r>
          </a:p>
          <a:p>
            <a:r>
              <a:rPr lang="en-US" altLang="en-US" dirty="0"/>
              <a:t>Worst case fragmentation = 1 frame – 1 byte</a:t>
            </a:r>
          </a:p>
          <a:p>
            <a:r>
              <a:rPr lang="en-US" altLang="en-US" dirty="0"/>
              <a:t>On average fragmentation = 1 / 2 frame size</a:t>
            </a:r>
          </a:p>
          <a:p>
            <a:r>
              <a:rPr lang="en-US" altLang="en-US" dirty="0"/>
              <a:t>So small frame sizes desirable?</a:t>
            </a:r>
          </a:p>
          <a:p>
            <a:r>
              <a:rPr lang="en-US" altLang="en-US" dirty="0"/>
              <a:t>But each page table entry takes memory to track</a:t>
            </a:r>
          </a:p>
          <a:p>
            <a:r>
              <a:rPr lang="en-US" altLang="en-US" dirty="0"/>
              <a:t>Page sizes growing over time</a:t>
            </a:r>
          </a:p>
          <a:p>
            <a:pPr lvl="1"/>
            <a:r>
              <a:rPr lang="en-US" altLang="en-US" dirty="0"/>
              <a:t>Solaris supports two page sizes – 8 KB and 4 MB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9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Free Frames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18000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146175"/>
            <a:ext cx="7048025" cy="4596703"/>
          </a:xfrm>
        </p:spPr>
        <p:txBody>
          <a:bodyPr/>
          <a:lstStyle/>
          <a:p>
            <a:r>
              <a:rPr lang="en-US" altLang="en-US" dirty="0"/>
              <a:t>Page table is kept in main 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points to the page table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indicates size of the page table</a:t>
            </a:r>
          </a:p>
          <a:p>
            <a:r>
              <a:rPr lang="en-US" altLang="en-US" dirty="0"/>
              <a:t>In this scheme every data/instruction access requires two memory accesses</a:t>
            </a:r>
          </a:p>
          <a:p>
            <a:pPr lvl="1"/>
            <a:r>
              <a:rPr lang="en-US" altLang="en-US" dirty="0"/>
              <a:t>One for the page table and one for the data / instruction</a:t>
            </a:r>
          </a:p>
          <a:p>
            <a:r>
              <a:rPr lang="en-US" altLang="en-US" dirty="0"/>
              <a:t>The two-memory access problem can be solved by the use of a special fast-lookup hardware cache called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 dirty="0"/>
              <a:t>) (also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dirty="0"/>
              <a:t>).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230AB13-6435-4378-B830-FECCFE605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46" y="155768"/>
            <a:ext cx="836022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Translation Look-Aside Buffer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B8310ED-D6D5-4E0C-8BB0-4E773523D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102" y="1146175"/>
            <a:ext cx="6622460" cy="4574401"/>
          </a:xfrm>
        </p:spPr>
        <p:txBody>
          <a:bodyPr/>
          <a:lstStyle/>
          <a:p>
            <a:r>
              <a:rPr lang="en-US" altLang="en-US" dirty="0"/>
              <a:t>TLBs typically small (64 to 1,024 entries)</a:t>
            </a:r>
          </a:p>
          <a:p>
            <a:r>
              <a:rPr lang="en-US" altLang="en-US" dirty="0"/>
              <a:t>On a TLB miss, value is loaded into the TLB for faster access next time</a:t>
            </a:r>
          </a:p>
          <a:p>
            <a:pPr lvl="1"/>
            <a:r>
              <a:rPr lang="en-US" altLang="en-US" dirty="0"/>
              <a:t>Replacement policies must be considered</a:t>
            </a:r>
          </a:p>
          <a:p>
            <a:pPr lvl="1"/>
            <a:r>
              <a:rPr lang="en-US" altLang="en-US" dirty="0"/>
              <a:t>Some entries can be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down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permanent fast access</a:t>
            </a:r>
          </a:p>
          <a:p>
            <a:r>
              <a:rPr lang="en-US" altLang="en-US" dirty="0"/>
              <a:t>Some TLBs store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</a:rPr>
              <a:t>address-space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</a:rPr>
              <a:t>identifiers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</a:rPr>
              <a:t>ASIDs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 dirty="0"/>
              <a:t>Otherwise need to flush the TLB at every context switch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3286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:a16="http://schemas.microsoft.com/office/drawing/2014/main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Hardware</a:t>
            </a:r>
          </a:p>
        </p:txBody>
      </p:sp>
      <p:sp>
        <p:nvSpPr>
          <p:cNvPr id="34819" name="Rectangle 2051">
            <a:extLst>
              <a:ext uri="{FF2B5EF4-FFF2-40B4-BE49-F238E27FC236}">
                <a16:creationId xmlns:a16="http://schemas.microsoft.com/office/drawing/2014/main" id="{E7B29C5B-AFCD-4031-B6DE-A755EE36A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>
              <a:rPr lang="en-US" altLang="en-US" dirty="0"/>
              <a:t>Associative memory – parallel search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Address translation (p, d)</a:t>
            </a:r>
          </a:p>
          <a:p>
            <a:pPr marL="627063" lvl="1"/>
            <a:r>
              <a:rPr lang="en-US" altLang="en-US" dirty="0"/>
              <a:t>If p is in associative register, get frame # out</a:t>
            </a:r>
          </a:p>
          <a:p>
            <a:pPr marL="627063" lvl="1"/>
            <a:r>
              <a:rPr lang="en-US" altLang="en-US" dirty="0"/>
              <a:t>Otherwise get frame # from page table in memory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693863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4705" y="14934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 With TLB</a:t>
            </a:r>
            <a:endParaRPr lang="en-US" altLang="en-US" sz="2400" dirty="0"/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284288"/>
            <a:ext cx="5637213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71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1905E63-D1E4-48E6-BE3E-4EFB204C3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053222"/>
            <a:ext cx="7772400" cy="4835558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Hit ratio – percentage of times that a page number is found in the TLB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An </a:t>
            </a:r>
            <a:r>
              <a:rPr lang="en-US" altLang="en-US" dirty="0">
                <a:sym typeface="Symbol" pitchFamily="18" charset="2"/>
              </a:rPr>
              <a:t>80% hit ratio means that we find the desired  page number in the TLB 80% of the time.</a:t>
            </a:r>
            <a:endParaRPr lang="en-US" altLang="en-US" dirty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Suppose that it takes 10 nanoseconds to access memory.  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If we find the desired page in TLB then a mapped-memory access take 10 nanoseconds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Otherwise we need two memory access so it is 20 nanoseconds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Effective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Access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Time</a:t>
            </a:r>
            <a:r>
              <a:rPr lang="en-US" altLang="en-US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EAT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	               EAT = </a:t>
            </a:r>
            <a:r>
              <a:rPr lang="en-US" altLang="en-US" dirty="0">
                <a:sym typeface="Symbol" pitchFamily="18" charset="2"/>
              </a:rPr>
              <a:t>0.80 x 10 + 0.20 x 20 = 12 </a:t>
            </a:r>
            <a:r>
              <a:rPr lang="en-US" altLang="en-US" dirty="0"/>
              <a:t>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 implying 20% slowdown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Consider a more 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     EAT = 0.99 x 10 + 0.01 x 20 = 10.1 </a:t>
            </a:r>
            <a:r>
              <a:rPr lang="en-US" altLang="en-US" dirty="0"/>
              <a:t>nanoseconds</a:t>
            </a: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implying  only 1% slowdown in access time.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3919CD36-C961-4D2E-8F87-B9EA333CB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08088"/>
            <a:ext cx="7068281" cy="4534790"/>
          </a:xfrm>
        </p:spPr>
        <p:txBody>
          <a:bodyPr/>
          <a:lstStyle/>
          <a:p>
            <a:r>
              <a:rPr lang="en-US" altLang="en-US" dirty="0"/>
              <a:t>Program is permanently kept on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 store </a:t>
            </a:r>
            <a:r>
              <a:rPr lang="en-US" altLang="en-US" dirty="0"/>
              <a:t>(disk)</a:t>
            </a:r>
          </a:p>
          <a:p>
            <a:r>
              <a:rPr lang="en-US" altLang="en-US" dirty="0"/>
              <a:t>For  a program to be run it must be brought from backing store into memory and placed within a process</a:t>
            </a:r>
            <a:endParaRPr lang="en-US" altLang="en-US" sz="800" dirty="0"/>
          </a:p>
          <a:p>
            <a:r>
              <a:rPr lang="en-US" altLang="en-US" dirty="0"/>
              <a:t>Main memory and registers are the only storage devices the CPU can access directly</a:t>
            </a:r>
          </a:p>
          <a:p>
            <a:r>
              <a:rPr lang="en-US" altLang="en-US" dirty="0"/>
              <a:t>Memory unit only sees a stream of:</a:t>
            </a:r>
          </a:p>
          <a:p>
            <a:pPr lvl="1"/>
            <a:r>
              <a:rPr lang="en-US" altLang="en-US" dirty="0"/>
              <a:t>addresses + read requests, or </a:t>
            </a:r>
          </a:p>
          <a:p>
            <a:pPr lvl="1"/>
            <a:r>
              <a:rPr lang="en-US" altLang="en-US" dirty="0"/>
              <a:t>address + data and write requests</a:t>
            </a:r>
            <a:endParaRPr lang="en-US" altLang="en-US" sz="800" dirty="0"/>
          </a:p>
          <a:p>
            <a:r>
              <a:rPr lang="en-US" altLang="en-US" dirty="0"/>
              <a:t>Register access is done in one CPU clock (or less)</a:t>
            </a:r>
            <a:endParaRPr lang="en-US" altLang="en-US" sz="800" dirty="0"/>
          </a:p>
          <a:p>
            <a:r>
              <a:rPr lang="en-US" altLang="en-US" dirty="0"/>
              <a:t>Main memory can take many cycles, causing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stall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sits between main memory and CPU registers</a:t>
            </a:r>
            <a:endParaRPr lang="en-US" altLang="en-US" sz="800" dirty="0"/>
          </a:p>
          <a:p>
            <a:r>
              <a:rPr lang="en-US" altLang="en-US" dirty="0"/>
              <a:t>Protection of memory is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52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101533"/>
            <a:ext cx="6718951" cy="4340263"/>
          </a:xfrm>
        </p:spPr>
        <p:txBody>
          <a:bodyPr/>
          <a:lstStyle/>
          <a:p>
            <a:r>
              <a:rPr lang="en-US" altLang="en-US" dirty="0"/>
              <a:t>Memory protection implemented by associating protection bit with each frame to indicate if access is allowed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bit attached to each entry in the page table: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valid</a:t>
            </a:r>
            <a:r>
              <a:rPr lang="ja-JP" altLang="en-US" dirty="0"/>
              <a:t>”</a:t>
            </a:r>
            <a:r>
              <a:rPr lang="en-US" altLang="ja-JP" dirty="0"/>
              <a:t> indicates that the associated page is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space, and is thus a legal page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invalid</a:t>
            </a:r>
            <a:r>
              <a:rPr lang="ja-JP" altLang="en-US" dirty="0"/>
              <a:t>”</a:t>
            </a:r>
            <a:r>
              <a:rPr lang="en-US" altLang="ja-JP" dirty="0"/>
              <a:t> indicates that the page is not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</a:t>
            </a:r>
          </a:p>
          <a:p>
            <a:pPr lvl="1"/>
            <a:r>
              <a:rPr lang="en-US" altLang="en-US" dirty="0"/>
              <a:t>Or 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Any violations result in a trap to the kernel</a:t>
            </a:r>
          </a:p>
          <a:p>
            <a:r>
              <a:rPr lang="en-US" altLang="en-US" dirty="0"/>
              <a:t>Can also add more bits to indicate if read-only, read-write, execute-only is allowed.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2511" y="-211872"/>
            <a:ext cx="8112611" cy="9415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40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36A1277-493F-4EAE-9460-2793BEE19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113421"/>
            <a:ext cx="7025723" cy="4462189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</a:p>
          <a:p>
            <a:pPr lvl="1"/>
            <a:r>
              <a:rPr lang="en-US" altLang="en-US" dirty="0"/>
              <a:t>One copy of read-only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reentrant</a:t>
            </a:r>
            <a:r>
              <a:rPr lang="en-US" altLang="en-US" dirty="0"/>
              <a:t>) code shared among processes (i.e., text editors, compilers, window systems)</a:t>
            </a:r>
          </a:p>
          <a:p>
            <a:pPr lvl="1"/>
            <a:r>
              <a:rPr lang="en-US" altLang="en-US" dirty="0"/>
              <a:t>Similar to multiple threads sharing the same process space</a:t>
            </a:r>
          </a:p>
          <a:p>
            <a:pPr lvl="1"/>
            <a:r>
              <a:rPr lang="en-US" altLang="en-US" dirty="0"/>
              <a:t>Also useful for interprocess communication if sharing of read-write pages is allowed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 dirty="0"/>
              <a:t>Each process keeps a separate copy of the code and data</a:t>
            </a:r>
          </a:p>
          <a:p>
            <a:pPr lvl="1"/>
            <a:r>
              <a:rPr lang="en-US" altLang="en-US" dirty="0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 Example</a:t>
            </a:r>
            <a:endParaRPr lang="en-US" altLang="en-US" sz="2400" dirty="0"/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:a16="http://schemas.microsoft.com/office/drawing/2014/main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212850"/>
            <a:ext cx="3973512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16982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61A38E1-D15D-4FD3-BA70-E6E5B690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071024"/>
            <a:ext cx="7652013" cy="4448830"/>
          </a:xfrm>
        </p:spPr>
        <p:txBody>
          <a:bodyPr/>
          <a:lstStyle/>
          <a:p>
            <a:r>
              <a:rPr lang="en-US" altLang="en-US" dirty="0"/>
              <a:t>Memory structures for paging can get huge using straight-forward methods</a:t>
            </a:r>
          </a:p>
          <a:p>
            <a:pPr lvl="1"/>
            <a:r>
              <a:rPr lang="en-US" altLang="en-US" dirty="0"/>
              <a:t>Consider a 32-bit logical address space as on modern computers</a:t>
            </a:r>
          </a:p>
          <a:p>
            <a:pPr lvl="1"/>
            <a:r>
              <a:rPr lang="en-US" altLang="en-US" dirty="0"/>
              <a:t>Page size of 1 KB (2</a:t>
            </a:r>
            <a:r>
              <a:rPr lang="en-US" altLang="en-US" baseline="30000" dirty="0"/>
              <a:t>10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Page table would have 1 million entries (2</a:t>
            </a:r>
            <a:r>
              <a:rPr lang="en-US" altLang="en-US" baseline="30000" dirty="0"/>
              <a:t>32</a:t>
            </a:r>
            <a:r>
              <a:rPr lang="en-US" altLang="en-US" dirty="0"/>
              <a:t> / 2</a:t>
            </a:r>
            <a:r>
              <a:rPr lang="en-US" altLang="en-US" baseline="30000" dirty="0"/>
              <a:t>10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If each entry is 4 bytes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each process requires 16 MB of physical address space for the  page table alone</a:t>
            </a:r>
          </a:p>
          <a:p>
            <a:pPr lvl="2"/>
            <a:r>
              <a:rPr lang="en-US" altLang="en-US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want to allocate that contiguously in main memory</a:t>
            </a:r>
          </a:p>
          <a:p>
            <a:pPr lvl="1"/>
            <a:r>
              <a:rPr lang="en-US" altLang="en-US" dirty="0"/>
              <a:t>One simple solution is to divide the page table into smaller units</a:t>
            </a:r>
          </a:p>
          <a:p>
            <a:pPr lvl="2"/>
            <a:r>
              <a:rPr lang="en-US" altLang="en-US" dirty="0"/>
              <a:t>Hierarchical Paging</a:t>
            </a:r>
          </a:p>
          <a:p>
            <a:pPr lvl="2"/>
            <a:r>
              <a:rPr lang="en-US" altLang="en-US" dirty="0"/>
              <a:t>Hashed Page Tables</a:t>
            </a:r>
          </a:p>
          <a:p>
            <a:pPr lvl="2"/>
            <a:r>
              <a:rPr lang="en-US" altLang="en-US" dirty="0"/>
              <a:t>Inverted Page Tables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14279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C6AC61F-C673-44E2-9D0D-2FBC263F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042680"/>
            <a:ext cx="7489858" cy="1096962"/>
          </a:xfrm>
        </p:spPr>
        <p:txBody>
          <a:bodyPr/>
          <a:lstStyle/>
          <a:p>
            <a:r>
              <a:rPr lang="en-US" altLang="en-US" dirty="0"/>
              <a:t>Break up the logical address space into multiple page tables</a:t>
            </a:r>
          </a:p>
          <a:p>
            <a:r>
              <a:rPr lang="en-US" altLang="en-US" dirty="0"/>
              <a:t>A simple technique is a two-level page table</a:t>
            </a:r>
          </a:p>
          <a:p>
            <a:r>
              <a:rPr lang="en-US" altLang="en-US" dirty="0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:a16="http://schemas.microsoft.com/office/drawing/2014/main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76488"/>
            <a:ext cx="35782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713CF82F-C136-40B5-A5DB-63A60EC288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152400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/>
              <a:t>Two-Level Paging Example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0B2DFEA-6918-4CB6-99FE-FBACD8E05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7575" y="1085850"/>
            <a:ext cx="7807325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logical address (on 32-bit machine with 1K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number consisting of 22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offset consisting of 10 bits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12-bit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10-bit 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Thus, a logical address is as follows:</a:t>
            </a:r>
            <a:br>
              <a:rPr lang="en-US" altLang="en-US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endParaRPr lang="en-US" altLang="en-US" sz="1600" dirty="0"/>
          </a:p>
          <a:p>
            <a:pPr>
              <a:lnSpc>
                <a:spcPct val="90000"/>
              </a:lnSpc>
            </a:pPr>
            <a:r>
              <a:rPr lang="en-US" altLang="en-US" dirty="0"/>
              <a:t>where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1</a:t>
            </a:r>
            <a:r>
              <a:rPr lang="en-US" altLang="en-US" dirty="0"/>
              <a:t> is an index into the outer page table, and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3366FF"/>
                </a:solidFill>
              </a:rPr>
              <a:t>forward-mapped page table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CAD24F3F-5873-4CF3-B47D-41177F639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3" y="3875088"/>
            <a:ext cx="3159125" cy="105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6379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Address-Translation Scheme</a:t>
            </a:r>
            <a:endParaRPr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:a16="http://schemas.microsoft.com/office/drawing/2014/main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249056"/>
            <a:ext cx="6389687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Even two-level paging scheme not sufficient</a:t>
            </a:r>
          </a:p>
          <a:p>
            <a:pPr>
              <a:defRPr/>
            </a:pPr>
            <a:r>
              <a:rPr lang="en-US" altLang="en-US" dirty="0"/>
              <a:t>If page size is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>
              <a:defRPr/>
            </a:pPr>
            <a:r>
              <a:rPr lang="en-US" altLang="en-US" dirty="0"/>
              <a:t>Then page table has 2</a:t>
            </a:r>
            <a:r>
              <a:rPr lang="en-US" altLang="en-US" baseline="30000" dirty="0"/>
              <a:t>52</a:t>
            </a:r>
            <a:r>
              <a:rPr lang="en-US" altLang="en-US" dirty="0"/>
              <a:t> entries</a:t>
            </a:r>
          </a:p>
          <a:p>
            <a:pPr lvl="1">
              <a:defRPr/>
            </a:pPr>
            <a:r>
              <a:rPr lang="en-US" altLang="en-US" dirty="0"/>
              <a:t>If two level scheme, inner page tables could be 2</a:t>
            </a:r>
            <a:r>
              <a:rPr lang="en-US" altLang="en-US" baseline="30000" dirty="0"/>
              <a:t>10</a:t>
            </a:r>
            <a:r>
              <a:rPr lang="en-US" altLang="en-US" dirty="0"/>
              <a:t> 4-byte entries</a:t>
            </a:r>
          </a:p>
          <a:p>
            <a:pPr lvl="1">
              <a:defRPr/>
            </a:pPr>
            <a:r>
              <a:rPr lang="en-US" altLang="en-US" dirty="0"/>
              <a:t>Address would look like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Outer page table has 2</a:t>
            </a:r>
            <a:r>
              <a:rPr lang="en-US" altLang="en-US" baseline="30000" dirty="0"/>
              <a:t>42</a:t>
            </a:r>
            <a:r>
              <a:rPr lang="en-US" altLang="en-US" dirty="0"/>
              <a:t> entries or 2</a:t>
            </a:r>
            <a:r>
              <a:rPr lang="en-US" altLang="en-US" baseline="30000" dirty="0"/>
              <a:t>44</a:t>
            </a:r>
            <a:r>
              <a:rPr lang="en-US" altLang="en-US" dirty="0"/>
              <a:t> bytes</a:t>
            </a:r>
          </a:p>
          <a:p>
            <a:pPr lvl="1">
              <a:defRPr/>
            </a:pPr>
            <a:r>
              <a:rPr lang="en-US" altLang="en-US" dirty="0"/>
              <a:t>One solution is to add a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</a:t>
            </a:r>
          </a:p>
          <a:p>
            <a:pPr lvl="1">
              <a:defRPr/>
            </a:pPr>
            <a:r>
              <a:rPr lang="en-US" altLang="en-US" dirty="0"/>
              <a:t>But in the following example the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 is still 2</a:t>
            </a:r>
            <a:r>
              <a:rPr lang="en-US" altLang="en-US" baseline="30000" dirty="0"/>
              <a:t>34</a:t>
            </a:r>
            <a:r>
              <a:rPr lang="en-US" altLang="en-US" dirty="0"/>
              <a:t> bytes in size</a:t>
            </a:r>
          </a:p>
          <a:p>
            <a:pPr lvl="2">
              <a:defRPr/>
            </a:pPr>
            <a:r>
              <a:rPr lang="en-US" altLang="en-US" dirty="0"/>
              <a:t>And possibly 4 memory access 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:a16="http://schemas.microsoft.com/office/drawing/2014/main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76588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63" y="1541633"/>
            <a:ext cx="4130098" cy="920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:a16="http://schemas.microsoft.com/office/drawing/2014/main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582" y="3188658"/>
            <a:ext cx="5186218" cy="1003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Protection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CDF6D2A-F8C6-4CEA-AF47-307E410F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00636"/>
            <a:ext cx="7688424" cy="1690687"/>
          </a:xfrm>
        </p:spPr>
        <p:txBody>
          <a:bodyPr/>
          <a:lstStyle/>
          <a:p>
            <a:r>
              <a:rPr lang="en-US" altLang="en-US" dirty="0"/>
              <a:t>Need to censure that a process can access only those addresses </a:t>
            </a:r>
            <a:r>
              <a:rPr lang="en-US" altLang="en-US"/>
              <a:t>that are in </a:t>
            </a:r>
            <a:r>
              <a:rPr lang="en-US" altLang="en-US" dirty="0"/>
              <a:t>its address space.</a:t>
            </a:r>
          </a:p>
          <a:p>
            <a:r>
              <a:rPr lang="en-US" altLang="en-US" dirty="0"/>
              <a:t>We can provide this protection by using  a pair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limit registers</a:t>
            </a:r>
            <a:r>
              <a:rPr lang="en-US" altLang="en-US" dirty="0"/>
              <a:t> define the logical address space of a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D3E7F-82BE-4AC6-9E55-422A9B51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733" y="2495324"/>
            <a:ext cx="4030867" cy="371528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146477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9" y="1141413"/>
            <a:ext cx="6737494" cy="4732914"/>
          </a:xfrm>
        </p:spPr>
        <p:txBody>
          <a:bodyPr/>
          <a:lstStyle/>
          <a:p>
            <a:r>
              <a:rPr lang="en-US" altLang="en-US" dirty="0"/>
              <a:t>Used in architecture with address spaces &gt; 32 bits</a:t>
            </a:r>
          </a:p>
          <a:p>
            <a:r>
              <a:rPr lang="en-US" altLang="en-US" dirty="0"/>
              <a:t>The virtual page number is hashed into a page table</a:t>
            </a:r>
          </a:p>
          <a:p>
            <a:pPr lvl="1"/>
            <a:r>
              <a:rPr lang="en-US" altLang="en-US" dirty="0"/>
              <a:t>This page table contains a chain of elements hashing to the same location</a:t>
            </a:r>
          </a:p>
          <a:p>
            <a:r>
              <a:rPr lang="en-US" altLang="en-US" dirty="0"/>
              <a:t>Each element contains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The virtual page number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The value of the mapped page frame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en-US" dirty="0"/>
              <a:t>A pointer to the next element</a:t>
            </a:r>
          </a:p>
          <a:p>
            <a:r>
              <a:rPr lang="en-US" altLang="en-US" dirty="0"/>
              <a:t>Virtual page numbers are compared in this chain searching for a match</a:t>
            </a:r>
          </a:p>
          <a:p>
            <a:pPr lvl="1"/>
            <a:r>
              <a:rPr lang="en-US" altLang="en-US" dirty="0"/>
              <a:t>If a match is found, the corresponding physical frame is extracted</a:t>
            </a:r>
          </a:p>
        </p:txBody>
      </p:sp>
    </p:spTree>
    <p:extLst>
      <p:ext uri="{BB962C8B-B14F-4D97-AF65-F5344CB8AC3E}">
        <p14:creationId xmlns:p14="http://schemas.microsoft.com/office/powerpoint/2010/main" val="1581605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174185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 (Cont.)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41413"/>
            <a:ext cx="6938385" cy="4629005"/>
          </a:xfrm>
        </p:spPr>
        <p:txBody>
          <a:bodyPr/>
          <a:lstStyle/>
          <a:p>
            <a:r>
              <a:rPr lang="en-US" altLang="en-US" dirty="0"/>
              <a:t>Variation for 64-bit addresses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tables</a:t>
            </a:r>
          </a:p>
          <a:p>
            <a:pPr lvl="1"/>
            <a:r>
              <a:rPr lang="en-US" altLang="en-US" dirty="0"/>
              <a:t>Similar to hashed but each entry refers to several pages (such as 16) rather than 1</a:t>
            </a:r>
          </a:p>
          <a:p>
            <a:pPr lvl="1"/>
            <a:r>
              <a:rPr lang="en-US" altLang="en-US" dirty="0"/>
              <a:t>Especially useful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lang="en-US" altLang="en-US" dirty="0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</a:t>
            </a:r>
            <a:endParaRPr lang="en-US" altLang="en-US" sz="2400" dirty="0"/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274763"/>
            <a:ext cx="6616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548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152525"/>
            <a:ext cx="7500680" cy="4714875"/>
          </a:xfrm>
        </p:spPr>
        <p:txBody>
          <a:bodyPr/>
          <a:lstStyle/>
          <a:p>
            <a:r>
              <a:rPr lang="en-US" altLang="en-US" dirty="0"/>
              <a:t>Rather than having each process keep a page table and track of all possible logical pages, track all physical pages</a:t>
            </a:r>
          </a:p>
          <a:p>
            <a:r>
              <a:rPr lang="en-US" altLang="en-US" dirty="0"/>
              <a:t>One entry for each real page of memory</a:t>
            </a:r>
          </a:p>
          <a:p>
            <a:r>
              <a:rPr lang="en-US" altLang="en-US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dirty="0"/>
              <a:t>Decreases memory needed to store each page table, but increases time needed to search the table when a page reference occurs</a:t>
            </a:r>
          </a:p>
          <a:p>
            <a:r>
              <a:rPr lang="en-US" altLang="en-US" dirty="0"/>
              <a:t>Use hash table to limit the search to one (or at most a few) page-table entries</a:t>
            </a:r>
          </a:p>
          <a:p>
            <a:pPr lvl="1"/>
            <a:r>
              <a:rPr lang="en-US" altLang="en-US" dirty="0"/>
              <a:t>TLB can accelerate access</a:t>
            </a:r>
          </a:p>
          <a:p>
            <a:r>
              <a:rPr lang="en-US" altLang="en-US" dirty="0"/>
              <a:t>But how to implement shared memory?</a:t>
            </a:r>
          </a:p>
          <a:p>
            <a:pPr lvl="1"/>
            <a:r>
              <a:rPr lang="en-US" altLang="en-US" dirty="0"/>
              <a:t>One mapping of a virtual address to the shared physical address</a:t>
            </a:r>
          </a:p>
        </p:txBody>
      </p:sp>
    </p:spTree>
    <p:extLst>
      <p:ext uri="{BB962C8B-B14F-4D97-AF65-F5344CB8AC3E}">
        <p14:creationId xmlns:p14="http://schemas.microsoft.com/office/powerpoint/2010/main" val="2513161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176206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Architecture</a:t>
            </a:r>
            <a:endParaRPr lang="en-US" altLang="en-US" sz="2400" dirty="0"/>
          </a:p>
        </p:txBody>
      </p:sp>
      <p:pic>
        <p:nvPicPr>
          <p:cNvPr id="51203" name="Picture 6">
            <a:extLst>
              <a:ext uri="{FF2B5EF4-FFF2-40B4-BE49-F238E27FC236}">
                <a16:creationId xmlns:a16="http://schemas.microsoft.com/office/drawing/2014/main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1274763"/>
            <a:ext cx="6057900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11327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025385"/>
            <a:ext cx="7679094" cy="5067300"/>
          </a:xfrm>
        </p:spPr>
        <p:txBody>
          <a:bodyPr/>
          <a:lstStyle/>
          <a:p>
            <a:r>
              <a:rPr lang="en-US" altLang="en-US" dirty="0"/>
              <a:t>A process can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 dirty="0"/>
              <a:t> temporarily out of memory to a backing store, and then brought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dirty="0"/>
              <a:t> into memory for continued execution</a:t>
            </a:r>
          </a:p>
          <a:p>
            <a:pPr lvl="1"/>
            <a:r>
              <a:rPr lang="en-US" altLang="en-US" dirty="0"/>
              <a:t>Total physical memory space of processes can exceed physical memory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dirty="0"/>
              <a:t>Major part of swap time is transfer time; total transfer time is directly proportional to the amount of memory swapped</a:t>
            </a:r>
          </a:p>
          <a:p>
            <a:r>
              <a:rPr lang="en-US" altLang="en-US" dirty="0"/>
              <a:t>System maintains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14849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F0C41DA-0E38-48B2-8F80-9B1CA64B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1725"/>
            <a:ext cx="7001919" cy="4897293"/>
          </a:xfrm>
        </p:spPr>
        <p:txBody>
          <a:bodyPr/>
          <a:lstStyle/>
          <a:p>
            <a:r>
              <a:rPr lang="en-US" altLang="en-US" dirty="0"/>
              <a:t>Does the swapped-out process need to swap back-in to same physical addresses?</a:t>
            </a:r>
          </a:p>
          <a:p>
            <a:r>
              <a:rPr lang="en-US" altLang="en-US" dirty="0"/>
              <a:t>Depends on address binding method</a:t>
            </a:r>
          </a:p>
          <a:p>
            <a:pPr lvl="1"/>
            <a:r>
              <a:rPr lang="en-US" altLang="en-US" dirty="0"/>
              <a:t>Plus consider pending I/O to / from process memory space</a:t>
            </a:r>
          </a:p>
          <a:p>
            <a:r>
              <a:rPr lang="en-US" altLang="en-US" dirty="0"/>
              <a:t>Modified versions of swapping are found on many systems (i.e., UNIX, Linux, and Windows)</a:t>
            </a:r>
          </a:p>
          <a:p>
            <a:pPr lvl="1"/>
            <a:r>
              <a:rPr lang="en-US" altLang="en-US" dirty="0"/>
              <a:t>Swapping normally disabled</a:t>
            </a:r>
          </a:p>
          <a:p>
            <a:pPr lvl="1"/>
            <a:r>
              <a:rPr lang="en-US" altLang="en-US" dirty="0"/>
              <a:t>Started if more than threshold amount of memory allocated</a:t>
            </a:r>
          </a:p>
          <a:p>
            <a:pPr lvl="1"/>
            <a:r>
              <a:rPr lang="en-US" altLang="en-US" dirty="0"/>
              <a:t>Disabled again once memory demand reduced below threshold</a:t>
            </a:r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768" y="187039"/>
            <a:ext cx="8037513" cy="554362"/>
          </a:xfrm>
        </p:spPr>
        <p:txBody>
          <a:bodyPr/>
          <a:lstStyle/>
          <a:p>
            <a:r>
              <a:rPr lang="en-US" altLang="en-US" sz="3000" dirty="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1" y="1112838"/>
            <a:ext cx="6673849" cy="4830762"/>
          </a:xfrm>
        </p:spPr>
        <p:txBody>
          <a:bodyPr/>
          <a:lstStyle/>
          <a:p>
            <a:r>
              <a:rPr lang="en-US" altLang="en-US" dirty="0"/>
              <a:t>If next processes to be obtain CPU is not in memory, need to swap out a process and swap in target process</a:t>
            </a:r>
          </a:p>
          <a:p>
            <a:r>
              <a:rPr lang="en-US" altLang="en-US" dirty="0"/>
              <a:t>Context switch time can then be very high</a:t>
            </a:r>
          </a:p>
          <a:p>
            <a:r>
              <a:rPr lang="en-US" altLang="en-US" dirty="0"/>
              <a:t>100MB process swapping to hard disk with transfer rate of 50MB/sec</a:t>
            </a:r>
          </a:p>
          <a:p>
            <a:pPr lvl="1"/>
            <a:r>
              <a:rPr lang="en-US" altLang="en-US" dirty="0"/>
              <a:t>Swap out time of 2000 milliseconds</a:t>
            </a:r>
          </a:p>
          <a:p>
            <a:pPr lvl="1"/>
            <a:r>
              <a:rPr lang="en-US" altLang="en-US" dirty="0"/>
              <a:t>Plus swap in of same sized process</a:t>
            </a:r>
          </a:p>
          <a:p>
            <a:pPr lvl="1"/>
            <a:r>
              <a:rPr lang="en-US" altLang="en-US" dirty="0"/>
              <a:t>Total context switch swapping component time of 4000 milliseconds  (4 seconds)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100387"/>
            <a:ext cx="7635875" cy="576262"/>
          </a:xfrm>
        </p:spPr>
        <p:txBody>
          <a:bodyPr/>
          <a:lstStyle/>
          <a:p>
            <a:r>
              <a:rPr lang="en-US" altLang="en-US" dirty="0"/>
              <a:t>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5" y="1160463"/>
            <a:ext cx="6701924" cy="4575319"/>
          </a:xfrm>
        </p:spPr>
        <p:txBody>
          <a:bodyPr/>
          <a:lstStyle/>
          <a:p>
            <a:r>
              <a:rPr lang="en-US" altLang="en-US" dirty="0"/>
              <a:t>Other constraints on swapping</a:t>
            </a:r>
          </a:p>
          <a:p>
            <a:pPr lvl="1"/>
            <a:r>
              <a:rPr lang="en-US" altLang="en-US" dirty="0"/>
              <a:t>Pending I/O – can’t swap out as I/O would occur to wrong process</a:t>
            </a:r>
          </a:p>
          <a:p>
            <a:pPr lvl="1"/>
            <a:r>
              <a:rPr lang="en-US" altLang="en-US" dirty="0"/>
              <a:t>Or always transfer I/O to kernel space, then to I/O device</a:t>
            </a:r>
          </a:p>
          <a:p>
            <a:pPr lvl="2"/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dirty="0"/>
              <a:t>, adds overhead</a:t>
            </a:r>
          </a:p>
          <a:p>
            <a:r>
              <a:rPr lang="en-US" altLang="en-US" dirty="0"/>
              <a:t>Standard swapping not used in modern operating systems</a:t>
            </a:r>
          </a:p>
          <a:p>
            <a:pPr lvl="1"/>
            <a:r>
              <a:rPr lang="en-US" altLang="en-US" dirty="0"/>
              <a:t>But modified version common</a:t>
            </a:r>
          </a:p>
          <a:p>
            <a:pPr lvl="2"/>
            <a:r>
              <a:rPr lang="en-US" altLang="en-US" dirty="0"/>
              <a:t>Swap only when free memory extremely low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>
              <a:rPr lang="en-US" altLang="en-US" dirty="0"/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>
              <a:rPr lang="en-US" altLang="en-US" dirty="0"/>
              <a:t>CPU must check every memory access generated in user mode to be sure it is between base and limit for that user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instructions to loading the base and limit registers are privileged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:a16="http://schemas.microsoft.com/office/drawing/2014/main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032000"/>
            <a:ext cx="52514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127717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with Paging</a:t>
            </a:r>
            <a:endParaRPr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:a16="http://schemas.microsoft.com/office/drawing/2014/main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794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155808"/>
            <a:ext cx="8229600" cy="576262"/>
          </a:xfrm>
        </p:spPr>
        <p:txBody>
          <a:bodyPr/>
          <a:lstStyle/>
          <a:p>
            <a:r>
              <a:rPr lang="en-US" altLang="en-US" dirty="0"/>
              <a:t>Swapping on Mobile Systems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1060450"/>
            <a:ext cx="7723187" cy="4935538"/>
          </a:xfrm>
        </p:spPr>
        <p:txBody>
          <a:bodyPr/>
          <a:lstStyle/>
          <a:p>
            <a:r>
              <a:rPr lang="en-US" altLang="en-US" dirty="0"/>
              <a:t>Not typically supported</a:t>
            </a:r>
          </a:p>
          <a:p>
            <a:pPr lvl="1"/>
            <a:r>
              <a:rPr lang="en-US" altLang="en-US" dirty="0"/>
              <a:t>Flash memory based</a:t>
            </a:r>
          </a:p>
          <a:p>
            <a:pPr lvl="2"/>
            <a:r>
              <a:rPr lang="en-US" altLang="en-US" dirty="0"/>
              <a:t>Small amount of space</a:t>
            </a:r>
          </a:p>
          <a:p>
            <a:pPr lvl="2"/>
            <a:r>
              <a:rPr lang="en-US" altLang="en-US" dirty="0"/>
              <a:t>Limited number of write cycles</a:t>
            </a:r>
          </a:p>
          <a:p>
            <a:pPr lvl="2"/>
            <a:r>
              <a:rPr lang="en-US" altLang="en-US" dirty="0"/>
              <a:t>Poor throughput between flash memory and CPU on mobile platform</a:t>
            </a:r>
          </a:p>
          <a:p>
            <a:r>
              <a:rPr lang="en-US" altLang="en-US" dirty="0"/>
              <a:t>Instead use other methods to free memory if low</a:t>
            </a:r>
          </a:p>
          <a:p>
            <a:pPr lvl="1"/>
            <a:r>
              <a:rPr lang="en-US" altLang="en-US" dirty="0"/>
              <a:t>iOS </a:t>
            </a:r>
            <a:r>
              <a:rPr lang="en-US" altLang="en-US" b="1" i="1" dirty="0"/>
              <a:t>asks</a:t>
            </a:r>
            <a:r>
              <a:rPr lang="en-US" altLang="en-US" dirty="0"/>
              <a:t> apps to voluntarily relinquish allocated memory</a:t>
            </a:r>
          </a:p>
          <a:p>
            <a:pPr lvl="2"/>
            <a:r>
              <a:rPr lang="en-US" altLang="en-US" dirty="0"/>
              <a:t>Read-only data thrown out and reloaded from flash if needed</a:t>
            </a:r>
          </a:p>
          <a:p>
            <a:pPr lvl="2"/>
            <a:r>
              <a:rPr lang="en-US" altLang="en-US" dirty="0"/>
              <a:t>Failure to free can result in termination</a:t>
            </a:r>
          </a:p>
          <a:p>
            <a:pPr lvl="1"/>
            <a:r>
              <a:rPr lang="en-US" altLang="en-US" dirty="0"/>
              <a:t>Android terminates apps if low free memory, but first writes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  <a:r>
              <a:rPr lang="en-US" altLang="en-US" dirty="0"/>
              <a:t> to flash for fast restart</a:t>
            </a:r>
          </a:p>
          <a:p>
            <a:pPr lvl="1"/>
            <a:r>
              <a:rPr lang="en-US" altLang="en-US" dirty="0"/>
              <a:t>Both OSes support paging as discussed below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1270BE95-63FA-4E80-993B-493058D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270"/>
            <a:ext cx="8229600" cy="533050"/>
          </a:xfrm>
        </p:spPr>
        <p:txBody>
          <a:bodyPr/>
          <a:lstStyle/>
          <a:p>
            <a:r>
              <a:rPr lang="en-US" altLang="en-US" dirty="0"/>
              <a:t>Address Binding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8A5804ED-6C6C-4BF4-8BFF-7FB99CC3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4" y="1066531"/>
            <a:ext cx="7837715" cy="4921674"/>
          </a:xfrm>
        </p:spPr>
        <p:txBody>
          <a:bodyPr/>
          <a:lstStyle/>
          <a:p>
            <a:r>
              <a:rPr kumimoji="0" lang="en-US" altLang="en-US" dirty="0"/>
              <a:t>Programs on disk, ready to be brought into memory to execute, are placed in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input queue</a:t>
            </a:r>
          </a:p>
          <a:p>
            <a:pPr lvl="1"/>
            <a:r>
              <a:rPr kumimoji="0" lang="en-US" altLang="en-US" dirty="0"/>
              <a:t>Without support, must be loaded into address 0000</a:t>
            </a:r>
          </a:p>
          <a:p>
            <a:r>
              <a:rPr kumimoji="0" lang="en-US" altLang="en-US" dirty="0"/>
              <a:t>Inconvenient to have first user process physical address always at 0000 </a:t>
            </a:r>
          </a:p>
          <a:p>
            <a:pPr lvl="1"/>
            <a:r>
              <a:rPr kumimoji="0" lang="en-US" altLang="en-US" dirty="0"/>
              <a:t>How can it not be?</a:t>
            </a:r>
            <a:endParaRPr lang="en-US" altLang="en-US" dirty="0"/>
          </a:p>
          <a:p>
            <a:r>
              <a:rPr kumimoji="0" lang="en-US" altLang="en-US" dirty="0"/>
              <a:t>Addresses represented in different ways at different stages of a program</a:t>
            </a:r>
            <a:r>
              <a:rPr kumimoji="0" lang="ja-JP" altLang="en-US" dirty="0"/>
              <a:t>’</a:t>
            </a:r>
            <a:r>
              <a:rPr kumimoji="0" lang="en-US" altLang="ja-JP" dirty="0"/>
              <a:t>s life</a:t>
            </a:r>
          </a:p>
          <a:p>
            <a:pPr lvl="1"/>
            <a:r>
              <a:rPr kumimoji="0" lang="en-US" altLang="en-US" dirty="0"/>
              <a:t>Source code addresses are usually symbolic</a:t>
            </a:r>
          </a:p>
          <a:p>
            <a:pPr lvl="1"/>
            <a:r>
              <a:rPr kumimoji="0" lang="en-US" altLang="en-US" dirty="0"/>
              <a:t>Compiled code addresses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bind</a:t>
            </a:r>
            <a:r>
              <a:rPr kumimoji="0" lang="en-US" altLang="en-US" b="1" dirty="0">
                <a:solidFill>
                  <a:srgbClr val="0000FF"/>
                </a:solidFill>
              </a:rPr>
              <a:t> </a:t>
            </a:r>
            <a:r>
              <a:rPr kumimoji="0" lang="en-US" altLang="en-US" dirty="0"/>
              <a:t>to relocatable addresses</a:t>
            </a:r>
          </a:p>
          <a:p>
            <a:pPr lvl="2"/>
            <a:r>
              <a:rPr kumimoji="0" lang="en-US" altLang="en-US" dirty="0"/>
              <a:t>i.e., </a:t>
            </a:r>
            <a:r>
              <a:rPr kumimoji="0" lang="ja-JP" altLang="en-US" dirty="0"/>
              <a:t>“</a:t>
            </a:r>
            <a:r>
              <a:rPr kumimoji="0" lang="en-US" altLang="ja-JP" dirty="0"/>
              <a:t>14 bytes from beginning of this module</a:t>
            </a:r>
            <a:r>
              <a:rPr kumimoji="0" lang="ja-JP" altLang="en-US" dirty="0"/>
              <a:t>”</a:t>
            </a:r>
            <a:endParaRPr kumimoji="0" lang="en-US" altLang="ja-JP" dirty="0"/>
          </a:p>
          <a:p>
            <a:pPr lvl="1"/>
            <a:r>
              <a:rPr kumimoji="0" lang="en-US" altLang="en-US" dirty="0"/>
              <a:t>Linker or loader will bind relocatable addresses to absolute addresses</a:t>
            </a:r>
          </a:p>
          <a:p>
            <a:pPr lvl="2"/>
            <a:r>
              <a:rPr kumimoji="0" lang="en-US" altLang="en-US" dirty="0"/>
              <a:t>i.e., 74014</a:t>
            </a:r>
          </a:p>
          <a:p>
            <a:pPr lvl="1"/>
            <a:r>
              <a:rPr kumimoji="0" lang="en-US" altLang="en-US" dirty="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 dirty="0"/>
          </a:p>
          <a:p>
            <a:pPr lvl="1"/>
            <a:endParaRPr kumimoji="0"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31FDCDF-862F-4130-9AC2-74FFC425A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2983" y="257291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Binding of Instructions and Data to Memory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EEA4A90-B04E-4456-A1FE-DC4568DFF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692" y="1033201"/>
            <a:ext cx="7099279" cy="3917940"/>
          </a:xfrm>
        </p:spPr>
        <p:txBody>
          <a:bodyPr/>
          <a:lstStyle/>
          <a:p>
            <a:r>
              <a:rPr kumimoji="0" lang="en-US" altLang="en-US" dirty="0"/>
              <a:t>Address binding of instructions and data to memory addresses can happen at three different stages</a:t>
            </a:r>
          </a:p>
          <a:p>
            <a:pPr lvl="1"/>
            <a:r>
              <a:rPr lang="en-US" altLang="en-US" b="1" dirty="0"/>
              <a:t>Compile time</a:t>
            </a:r>
            <a:r>
              <a:rPr lang="en-US" altLang="en-US" dirty="0"/>
              <a:t>:  If memory location known a priori,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absolute code </a:t>
            </a:r>
            <a:r>
              <a:rPr lang="en-US" altLang="en-US" dirty="0"/>
              <a:t>can be generated; must recompile code if starting location changes</a:t>
            </a:r>
          </a:p>
          <a:p>
            <a:pPr lvl="1"/>
            <a:r>
              <a:rPr lang="en-US" altLang="en-US" b="1" dirty="0"/>
              <a:t>Load time</a:t>
            </a:r>
            <a:r>
              <a:rPr lang="en-US" altLang="en-US" dirty="0"/>
              <a:t>:  Must generate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relocatable code </a:t>
            </a:r>
            <a:r>
              <a:rPr lang="en-US" altLang="en-US" dirty="0"/>
              <a:t>if memory location is not known at compile time</a:t>
            </a:r>
          </a:p>
          <a:p>
            <a:pPr lvl="1"/>
            <a:r>
              <a:rPr lang="en-US" altLang="en-US" b="1" dirty="0"/>
              <a:t>Execution time</a:t>
            </a:r>
            <a:r>
              <a:rPr lang="en-US" altLang="en-US" dirty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 dirty="0"/>
              <a:t>Need hardware support for address maps (e.g., base and limit</a:t>
            </a:r>
            <a:r>
              <a:rPr lang="en-US" altLang="en-US" i="1" dirty="0"/>
              <a:t> </a:t>
            </a:r>
            <a:r>
              <a:rPr lang="en-US" altLang="en-US" dirty="0"/>
              <a:t>registers)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256429-8A29-4AF1-9F8C-6CD506523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7632" y="150768"/>
            <a:ext cx="7632442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Multistep Processing of a User Program </a:t>
            </a:r>
          </a:p>
        </p:txBody>
      </p:sp>
      <p:pic>
        <p:nvPicPr>
          <p:cNvPr id="11267" name="Picture 4" descr="8">
            <a:extLst>
              <a:ext uri="{FF2B5EF4-FFF2-40B4-BE49-F238E27FC236}">
                <a16:creationId xmlns:a16="http://schemas.microsoft.com/office/drawing/2014/main" id="{75CF92DA-1727-49A0-ABD7-10CB996C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31900"/>
            <a:ext cx="2554287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98B068D344324595450F2505972ED9" ma:contentTypeVersion="0" ma:contentTypeDescription="Create a new document." ma:contentTypeScope="" ma:versionID="359510e1d8c39fa23c19453e5a2a68a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B86356-2E2B-4E8B-B3BE-C5D58A4C16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7773E0-788B-4FEA-AC48-BF4BAAE11E3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4C0A352-98F4-4577-A6AF-DD5FB8FBD5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17194</TotalTime>
  <Words>3452</Words>
  <Application>Microsoft Office PowerPoint</Application>
  <PresentationFormat>On-screen Show (4:3)</PresentationFormat>
  <Paragraphs>461</Paragraphs>
  <Slides>62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9:  Main Memory</vt:lpstr>
      <vt:lpstr>Outline</vt:lpstr>
      <vt:lpstr>Objectives</vt:lpstr>
      <vt:lpstr>Background</vt:lpstr>
      <vt:lpstr>Protection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Relocation Register</vt:lpstr>
      <vt:lpstr>Relocation Register (Cont.)</vt:lpstr>
      <vt:lpstr>Dynamic Loading</vt:lpstr>
      <vt:lpstr>Dynamic Linking</vt:lpstr>
      <vt:lpstr>Memory Allocation</vt:lpstr>
      <vt:lpstr>Contiguous Allocation</vt:lpstr>
      <vt:lpstr> Variable Partition Allocation</vt:lpstr>
      <vt:lpstr>Dynamic Storage-Allocation Problem</vt:lpstr>
      <vt:lpstr>Dynamic Storage-Allocation Problem</vt:lpstr>
      <vt:lpstr>Fragmentation</vt:lpstr>
      <vt:lpstr>Fragmentation (Cont.)</vt:lpstr>
      <vt:lpstr>Segmentation</vt:lpstr>
      <vt:lpstr>User’s View of a Program</vt:lpstr>
      <vt:lpstr>Logical View of Segmentation</vt:lpstr>
      <vt:lpstr>Segmentation Architecture </vt:lpstr>
      <vt:lpstr>Segmentation Hardware</vt:lpstr>
      <vt:lpstr>Paging</vt:lpstr>
      <vt:lpstr>Address Translation Scheme</vt:lpstr>
      <vt:lpstr>Paging Hardware</vt:lpstr>
      <vt:lpstr>Paging Model of Logical and  Physical Memory</vt:lpstr>
      <vt:lpstr>Paging Example </vt:lpstr>
      <vt:lpstr>Paging -- Calculating internal fragmentation</vt:lpstr>
      <vt:lpstr>Free Frames</vt:lpstr>
      <vt:lpstr>Implementation of Page Table</vt:lpstr>
      <vt:lpstr>Translation Look-Aside Buffer </vt:lpstr>
      <vt:lpstr>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Tables (Cont.)</vt:lpstr>
      <vt:lpstr>Hashed Page Table</vt:lpstr>
      <vt:lpstr>Inverted Page Table</vt:lpstr>
      <vt:lpstr>Inverted Page Table Architecture</vt:lpstr>
      <vt:lpstr>Swapping</vt:lpstr>
      <vt:lpstr>Swapping (Cont.)</vt:lpstr>
      <vt:lpstr>Schematic View of Swapping</vt:lpstr>
      <vt:lpstr>Context Switch Time including Swapping</vt:lpstr>
      <vt:lpstr>Swapping (Cont.)</vt:lpstr>
      <vt:lpstr>Swapping with Paging</vt:lpstr>
      <vt:lpstr>Swapping on Mobile Systems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Hamza Farooq</cp:lastModifiedBy>
  <cp:revision>398</cp:revision>
  <cp:lastPrinted>2020-02-26T14:06:53Z</cp:lastPrinted>
  <dcterms:created xsi:type="dcterms:W3CDTF">2011-01-13T23:43:38Z</dcterms:created>
  <dcterms:modified xsi:type="dcterms:W3CDTF">2021-02-15T07:26:50Z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0x0101009698B068D344324595450F2505972ED9</vt:lpwstr>
  </property>
</Properties>
</file>